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12192000"/>
  <p:embeddedFontLst>
    <p:embeddedFont>
      <p:font typeface="MiSans" panose="020B0604020202020204" charset="-122"/>
      <p:regular r:id="rId23"/>
    </p:embeddedFont>
    <p:embeddedFont>
      <p:font typeface="Noto Sans SC" panose="020B0200000000000000" pitchFamily="34" charset="-128"/>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3" d="100"/>
          <a:sy n="63" d="100"/>
        </p:scale>
        <p:origin x="78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818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jp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0-d2nf6b18bjvh7rlj013g.jpg"/>
          <p:cNvPicPr>
            <a:picLocks noChangeAspect="1"/>
          </p:cNvPicPr>
          <p:nvPr/>
        </p:nvPicPr>
        <p:blipFill>
          <a:blip r:embed="rId3"/>
          <a:stretch>
            <a:fillRect/>
          </a:stretch>
        </p:blipFill>
        <p:spPr>
          <a:xfrm>
            <a:off x="1905000" y="0"/>
            <a:ext cx="10287000" cy="6858000"/>
          </a:xfrm>
          <a:prstGeom prst="rect">
            <a:avLst/>
          </a:prstGeom>
        </p:spPr>
      </p:pic>
      <p:sp>
        <p:nvSpPr>
          <p:cNvPr id="3" name="Shape 0"/>
          <p:cNvSpPr/>
          <p:nvPr/>
        </p:nvSpPr>
        <p:spPr>
          <a:xfrm>
            <a:off x="-72390" y="-84455"/>
            <a:ext cx="13742035" cy="7143115"/>
          </a:xfrm>
          <a:prstGeom prst="rect">
            <a:avLst/>
          </a:prstGeom>
          <a:gradFill flip="none" rotWithShape="1">
            <a:gsLst>
              <a:gs pos="0">
                <a:srgbClr val="EAEEF4"/>
              </a:gs>
              <a:gs pos="14000">
                <a:srgbClr val="EFF3F7"/>
              </a:gs>
              <a:gs pos="68000">
                <a:srgbClr val="F3F7FA">
                  <a:alpha val="0"/>
                </a:srgbClr>
              </a:gs>
              <a:gs pos="100000">
                <a:srgbClr val="F3F7FA">
                  <a:alpha val="0"/>
                </a:srgbClr>
              </a:gs>
            </a:gsLst>
            <a:lin ang="0" scaled="1"/>
          </a:gradFill>
          <a:ln/>
        </p:spPr>
      </p:sp>
      <p:sp>
        <p:nvSpPr>
          <p:cNvPr id="4" name="Text 1"/>
          <p:cNvSpPr/>
          <p:nvPr/>
        </p:nvSpPr>
        <p:spPr>
          <a:xfrm>
            <a:off x="-72390" y="-84455"/>
            <a:ext cx="13742035" cy="71431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626745" y="6151880"/>
            <a:ext cx="4345305" cy="331470"/>
          </a:xfrm>
          <a:prstGeom prst="rect">
            <a:avLst/>
          </a:prstGeom>
          <a:solidFill>
            <a:srgbClr val="000000">
              <a:alpha val="0"/>
            </a:srgbClr>
          </a:solidFill>
          <a:ln/>
        </p:spPr>
      </p:sp>
      <p:sp>
        <p:nvSpPr>
          <p:cNvPr id="6" name="Text 3"/>
          <p:cNvSpPr/>
          <p:nvPr/>
        </p:nvSpPr>
        <p:spPr>
          <a:xfrm>
            <a:off x="626745" y="6151880"/>
            <a:ext cx="4345305" cy="331470"/>
          </a:xfrm>
          <a:prstGeom prst="rect">
            <a:avLst/>
          </a:prstGeom>
          <a:noFill/>
          <a:ln/>
        </p:spPr>
        <p:txBody>
          <a:bodyPr wrap="square" lIns="45720" tIns="91440" rIns="91440" bIns="45720" rtlCol="0" anchor="t"/>
          <a:lstStyle/>
          <a:p>
            <a:pPr>
              <a:lnSpc>
                <a:spcPct val="90000"/>
              </a:lnSpc>
            </a:pPr>
            <a:r>
              <a:rPr lang="en-US" sz="1600" dirty="0">
                <a:solidFill>
                  <a:srgbClr val="000000"/>
                </a:solidFill>
                <a:latin typeface="MiSans" pitchFamily="34" charset="0"/>
                <a:ea typeface="MiSans" pitchFamily="34" charset="-122"/>
                <a:cs typeface="MiSans" pitchFamily="34" charset="-120"/>
              </a:rPr>
              <a:t>Sean Wong</a:t>
            </a:r>
            <a:endParaRPr lang="en-US" sz="1600" dirty="0"/>
          </a:p>
        </p:txBody>
      </p:sp>
      <p:sp>
        <p:nvSpPr>
          <p:cNvPr id="7" name="Text 4"/>
          <p:cNvSpPr/>
          <p:nvPr/>
        </p:nvSpPr>
        <p:spPr>
          <a:xfrm>
            <a:off x="7211695" y="6116955"/>
            <a:ext cx="4448810" cy="366395"/>
          </a:xfrm>
          <a:prstGeom prst="rect">
            <a:avLst/>
          </a:prstGeom>
          <a:noFill/>
          <a:ln/>
        </p:spPr>
        <p:txBody>
          <a:bodyPr wrap="square" lIns="91440" tIns="45720" rIns="91440" bIns="45720" rtlCol="0" anchor="t"/>
          <a:lstStyle/>
          <a:p>
            <a:pPr algn="r">
              <a:lnSpc>
                <a:spcPct val="90000"/>
              </a:lnSpc>
            </a:pPr>
            <a:r>
              <a:rPr lang="en-US" sz="1600" dirty="0">
                <a:solidFill>
                  <a:srgbClr val="000000"/>
                </a:solidFill>
                <a:latin typeface="MiSans" pitchFamily="34" charset="0"/>
                <a:ea typeface="MiSans" pitchFamily="34" charset="-122"/>
                <a:cs typeface="MiSans" pitchFamily="34" charset="-120"/>
              </a:rPr>
              <a:t>2025/08/05</a:t>
            </a:r>
            <a:endParaRPr lang="en-US" sz="1600" dirty="0"/>
          </a:p>
        </p:txBody>
      </p:sp>
      <p:sp>
        <p:nvSpPr>
          <p:cNvPr id="8" name="Shape 5"/>
          <p:cNvSpPr/>
          <p:nvPr/>
        </p:nvSpPr>
        <p:spPr>
          <a:xfrm>
            <a:off x="11450859" y="428881"/>
            <a:ext cx="209306" cy="42231"/>
          </a:xfrm>
          <a:prstGeom prst="rect">
            <a:avLst/>
          </a:prstGeom>
          <a:solidFill>
            <a:srgbClr val="000000"/>
          </a:solidFill>
          <a:ln w="19050">
            <a:solidFill>
              <a:srgbClr val="000000"/>
            </a:solidFill>
            <a:prstDash val="solid"/>
          </a:ln>
        </p:spPr>
      </p:sp>
      <p:sp>
        <p:nvSpPr>
          <p:cNvPr id="9" name="Text 6"/>
          <p:cNvSpPr/>
          <p:nvPr/>
        </p:nvSpPr>
        <p:spPr>
          <a:xfrm>
            <a:off x="11450859" y="42888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11450859" y="525855"/>
            <a:ext cx="209306" cy="42231"/>
          </a:xfrm>
          <a:prstGeom prst="rect">
            <a:avLst/>
          </a:prstGeom>
          <a:solidFill>
            <a:srgbClr val="000000"/>
          </a:solidFill>
          <a:ln w="19050">
            <a:solidFill>
              <a:srgbClr val="000000"/>
            </a:solidFill>
            <a:prstDash val="solid"/>
          </a:ln>
        </p:spPr>
      </p:sp>
      <p:sp>
        <p:nvSpPr>
          <p:cNvPr id="11" name="Text 8"/>
          <p:cNvSpPr/>
          <p:nvPr/>
        </p:nvSpPr>
        <p:spPr>
          <a:xfrm>
            <a:off x="11450859" y="52585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11450859" y="622829"/>
            <a:ext cx="209306" cy="42231"/>
          </a:xfrm>
          <a:prstGeom prst="rect">
            <a:avLst/>
          </a:prstGeom>
          <a:solidFill>
            <a:srgbClr val="000000"/>
          </a:solidFill>
          <a:ln w="19050">
            <a:solidFill>
              <a:srgbClr val="000000"/>
            </a:solidFill>
            <a:prstDash val="solid"/>
          </a:ln>
        </p:spPr>
      </p:sp>
      <p:sp>
        <p:nvSpPr>
          <p:cNvPr id="13" name="Text 10"/>
          <p:cNvSpPr/>
          <p:nvPr/>
        </p:nvSpPr>
        <p:spPr>
          <a:xfrm>
            <a:off x="11450859" y="622829"/>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5099607" y="6293196"/>
            <a:ext cx="2063750" cy="0"/>
          </a:xfrm>
          <a:prstGeom prst="straightConnector1">
            <a:avLst/>
          </a:prstGeom>
          <a:noFill/>
          <a:ln w="9525">
            <a:solidFill>
              <a:srgbClr val="000000">
                <a:alpha val="21961"/>
              </a:srgbClr>
            </a:solidFill>
            <a:prstDash val="solid"/>
            <a:headEnd type="none"/>
            <a:tailEnd type="none"/>
          </a:ln>
        </p:spPr>
      </p:sp>
      <p:pic>
        <p:nvPicPr>
          <p:cNvPr id="15" name="Image 1" descr="https://kimi-img.moonshot.cn/pub/slides/slides_tmpl/image/25-08-27-19:59:30-d2nf68h8bjvh7rlj00p0.png"/>
          <p:cNvPicPr>
            <a:picLocks noChangeAspect="1"/>
          </p:cNvPicPr>
          <p:nvPr/>
        </p:nvPicPr>
        <p:blipFill>
          <a:blip r:embed="rId4">
            <a:alphaModFix amt="40000"/>
          </a:blip>
          <a:stretch>
            <a:fillRect/>
          </a:stretch>
        </p:blipFill>
        <p:spPr>
          <a:xfrm rot="16200000">
            <a:off x="1080135" y="44450"/>
            <a:ext cx="262890" cy="1170305"/>
          </a:xfrm>
          <a:prstGeom prst="rect">
            <a:avLst/>
          </a:prstGeom>
        </p:spPr>
      </p:pic>
      <p:sp>
        <p:nvSpPr>
          <p:cNvPr id="16" name="Text 12"/>
          <p:cNvSpPr/>
          <p:nvPr/>
        </p:nvSpPr>
        <p:spPr>
          <a:xfrm>
            <a:off x="626745" y="2816860"/>
            <a:ext cx="7075805" cy="1446550"/>
          </a:xfrm>
          <a:prstGeom prst="rect">
            <a:avLst/>
          </a:prstGeom>
          <a:noFill/>
          <a:ln/>
        </p:spPr>
        <p:txBody>
          <a:bodyPr wrap="square" lIns="91440" tIns="45720" rIns="91440" bIns="45720" rtlCol="0" anchor="t">
            <a:spAutoFit/>
          </a:bodyPr>
          <a:lstStyle/>
          <a:p>
            <a:pPr>
              <a:lnSpc>
                <a:spcPct val="100000"/>
              </a:lnSpc>
            </a:pPr>
            <a:r>
              <a:rPr lang="en-US" sz="4400" b="1" dirty="0">
                <a:solidFill>
                  <a:srgbClr val="000000"/>
                </a:solidFill>
                <a:latin typeface="MiSans" pitchFamily="34" charset="0"/>
                <a:ea typeface="MiSans" pitchFamily="34" charset="-122"/>
                <a:cs typeface="MiSans" pitchFamily="34" charset="-120"/>
              </a:rPr>
              <a:t>Day 3: OOP, Libraries &amp; Mini-Project</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0-d2nf6b18bjvh7rlj0120.jpg"/>
          <p:cNvPicPr>
            <a:picLocks noChangeAspect="1"/>
          </p:cNvPicPr>
          <p:nvPr/>
        </p:nvPicPr>
        <p:blipFill>
          <a:blip r:embed="rId3">
            <a:alphaModFix amt="40000"/>
          </a:blip>
          <a:stretch>
            <a:fillRect/>
          </a:stretch>
        </p:blipFill>
        <p:spPr>
          <a:xfrm>
            <a:off x="0" y="0"/>
            <a:ext cx="12192000" cy="6858000"/>
          </a:xfrm>
          <a:prstGeom prst="rect">
            <a:avLst/>
          </a:prstGeom>
        </p:spPr>
      </p:pic>
      <p:pic>
        <p:nvPicPr>
          <p:cNvPr id="3" name="Image 1" descr="https://kimi-img.moonshot.cn/pub/slides/slides_tmpl/image/25-08-27-19:59:46-d2nf6ch8bjvh7rlj01a0.png"/>
          <p:cNvPicPr>
            <a:picLocks noChangeAspect="1"/>
          </p:cNvPicPr>
          <p:nvPr/>
        </p:nvPicPr>
        <p:blipFill>
          <a:blip r:embed="rId4"/>
          <a:stretch>
            <a:fillRect/>
          </a:stretch>
        </p:blipFill>
        <p:spPr>
          <a:xfrm>
            <a:off x="0" y="499745"/>
            <a:ext cx="12192000" cy="5861050"/>
          </a:xfrm>
          <a:prstGeom prst="rect">
            <a:avLst/>
          </a:prstGeom>
        </p:spPr>
      </p:pic>
      <p:sp>
        <p:nvSpPr>
          <p:cNvPr id="4" name="Text 0"/>
          <p:cNvSpPr/>
          <p:nvPr/>
        </p:nvSpPr>
        <p:spPr>
          <a:xfrm>
            <a:off x="732155" y="753110"/>
            <a:ext cx="10649585" cy="822920"/>
          </a:xfrm>
          <a:prstGeom prst="rect">
            <a:avLst/>
          </a:prstGeom>
          <a:noFill/>
          <a:ln/>
        </p:spPr>
        <p:txBody>
          <a:bodyPr wrap="square" lIns="0" tIns="0" rIns="0" bIns="0" rtlCol="0" anchor="t">
            <a:spAutoFit/>
          </a:bodyPr>
          <a:lstStyle/>
          <a:p>
            <a:pPr algn="ctr">
              <a:lnSpc>
                <a:spcPct val="150000"/>
              </a:lnSpc>
            </a:pPr>
            <a:r>
              <a:rPr lang="en-US" sz="3600" dirty="0">
                <a:solidFill>
                  <a:srgbClr val="0D0D0D"/>
                </a:solidFill>
                <a:latin typeface="MiSans" pitchFamily="34" charset="0"/>
                <a:ea typeface="MiSans" pitchFamily="34" charset="-122"/>
                <a:cs typeface="MiSans" pitchFamily="34" charset="-120"/>
              </a:rPr>
              <a:t>Library Drill Set</a:t>
            </a:r>
            <a:endParaRPr lang="en-US" sz="1600" dirty="0"/>
          </a:p>
        </p:txBody>
      </p:sp>
      <p:pic>
        <p:nvPicPr>
          <p:cNvPr id="5" name="Image 2" descr="https://kimi-img.moonshot.cn/pub/slides/slides_tmpl/image/25-08-27-19:59:48-d2nf6d18bjvh7rlj01cg.png"/>
          <p:cNvPicPr>
            <a:picLocks noChangeAspect="1"/>
          </p:cNvPicPr>
          <p:nvPr/>
        </p:nvPicPr>
        <p:blipFill>
          <a:blip r:embed="rId5">
            <a:alphaModFix amt="60000"/>
          </a:blip>
          <a:stretch>
            <a:fillRect/>
          </a:stretch>
        </p:blipFill>
        <p:spPr>
          <a:xfrm>
            <a:off x="2615883" y="1976755"/>
            <a:ext cx="1348105" cy="1344930"/>
          </a:xfrm>
          <a:prstGeom prst="rect">
            <a:avLst/>
          </a:prstGeom>
        </p:spPr>
      </p:pic>
      <p:pic>
        <p:nvPicPr>
          <p:cNvPr id="6" name="Image 3" descr="https://kimi-img.moonshot.cn/pub/slides/slides_tmpl/image/25-08-27-19:59:47-d2nf6cp8bjvh7rlj01b0.png"/>
          <p:cNvPicPr>
            <a:picLocks noChangeAspect="1"/>
          </p:cNvPicPr>
          <p:nvPr/>
        </p:nvPicPr>
        <p:blipFill>
          <a:blip r:embed="rId6"/>
          <a:stretch>
            <a:fillRect/>
          </a:stretch>
        </p:blipFill>
        <p:spPr>
          <a:xfrm>
            <a:off x="2214748" y="2197418"/>
            <a:ext cx="1244600" cy="1193800"/>
          </a:xfrm>
          <a:prstGeom prst="rect">
            <a:avLst/>
          </a:prstGeom>
        </p:spPr>
      </p:pic>
      <p:pic>
        <p:nvPicPr>
          <p:cNvPr id="7" name="Image 4" descr="https://kimi-img.moonshot.cn/pub/slides/slides_tmpl/image/25-08-27-19:59:38-d2nf6ah8bjvh7rlj010g.png"/>
          <p:cNvPicPr>
            <a:picLocks noChangeAspect="1"/>
          </p:cNvPicPr>
          <p:nvPr/>
        </p:nvPicPr>
        <p:blipFill>
          <a:blip r:embed="rId7"/>
          <a:stretch>
            <a:fillRect/>
          </a:stretch>
        </p:blipFill>
        <p:spPr>
          <a:xfrm rot="20700000">
            <a:off x="3609023" y="2885440"/>
            <a:ext cx="530225" cy="483235"/>
          </a:xfrm>
          <a:prstGeom prst="rect">
            <a:avLst/>
          </a:prstGeom>
        </p:spPr>
      </p:pic>
      <p:sp>
        <p:nvSpPr>
          <p:cNvPr id="8" name="Shape 1"/>
          <p:cNvSpPr/>
          <p:nvPr/>
        </p:nvSpPr>
        <p:spPr>
          <a:xfrm>
            <a:off x="6104891" y="2514139"/>
            <a:ext cx="0" cy="2578100"/>
          </a:xfrm>
          <a:prstGeom prst="line">
            <a:avLst/>
          </a:prstGeom>
          <a:noFill/>
          <a:ln w="19050">
            <a:gradFill flip="none" rotWithShape="1">
              <a:gsLst>
                <a:gs pos="0">
                  <a:srgbClr val="2F5BEE">
                    <a:alpha val="61000"/>
                  </a:srgbClr>
                </a:gs>
                <a:gs pos="100000">
                  <a:srgbClr val="8DD4FB">
                    <a:alpha val="0"/>
                  </a:srgbClr>
                </a:gs>
              </a:gsLst>
              <a:path path="circle">
                <a:fillToRect l="50000" t="50000" r="50000" b="50000"/>
              </a:path>
            </a:gradFill>
            <a:prstDash val="solid"/>
            <a:headEnd type="none"/>
            <a:tailEnd type="none"/>
          </a:ln>
        </p:spPr>
      </p:sp>
      <p:pic>
        <p:nvPicPr>
          <p:cNvPr id="9" name="Image 5" descr="https://kimi-img.moonshot.cn/pub/slides/slides_tmpl/image/25-08-27-19:59:48-d2nf6d18bjvh7rlj01cg.png"/>
          <p:cNvPicPr>
            <a:picLocks noChangeAspect="1"/>
          </p:cNvPicPr>
          <p:nvPr/>
        </p:nvPicPr>
        <p:blipFill>
          <a:blip r:embed="rId5">
            <a:alphaModFix amt="60000"/>
          </a:blip>
          <a:stretch>
            <a:fillRect/>
          </a:stretch>
        </p:blipFill>
        <p:spPr>
          <a:xfrm>
            <a:off x="8483600" y="1976755"/>
            <a:ext cx="1348105" cy="1344930"/>
          </a:xfrm>
          <a:prstGeom prst="rect">
            <a:avLst/>
          </a:prstGeom>
        </p:spPr>
      </p:pic>
      <p:pic>
        <p:nvPicPr>
          <p:cNvPr id="10" name="Image 6" descr="https://kimi-img.moonshot.cn/pub/slides/slides_tmpl/image/25-08-27-19:59:47-d2nf6cp8bjvh7rlj01b0.png"/>
          <p:cNvPicPr>
            <a:picLocks noChangeAspect="1"/>
          </p:cNvPicPr>
          <p:nvPr/>
        </p:nvPicPr>
        <p:blipFill>
          <a:blip r:embed="rId6"/>
          <a:stretch>
            <a:fillRect/>
          </a:stretch>
        </p:blipFill>
        <p:spPr>
          <a:xfrm>
            <a:off x="8070850" y="2188143"/>
            <a:ext cx="1244600" cy="1193800"/>
          </a:xfrm>
          <a:prstGeom prst="rect">
            <a:avLst/>
          </a:prstGeom>
        </p:spPr>
      </p:pic>
      <p:pic>
        <p:nvPicPr>
          <p:cNvPr id="11" name="Image 7" descr="https://kimi-img.moonshot.cn/pub/slides/slides_tmpl/image/25-08-27-19:59:38-d2nf6ah8bjvh7rlj010g.png"/>
          <p:cNvPicPr>
            <a:picLocks noChangeAspect="1"/>
          </p:cNvPicPr>
          <p:nvPr/>
        </p:nvPicPr>
        <p:blipFill>
          <a:blip r:embed="rId7"/>
          <a:stretch>
            <a:fillRect/>
          </a:stretch>
        </p:blipFill>
        <p:spPr>
          <a:xfrm rot="20700000">
            <a:off x="9476740" y="2885440"/>
            <a:ext cx="530225" cy="483235"/>
          </a:xfrm>
          <a:prstGeom prst="rect">
            <a:avLst/>
          </a:prstGeom>
        </p:spPr>
      </p:pic>
      <p:sp>
        <p:nvSpPr>
          <p:cNvPr id="12" name="Text 2"/>
          <p:cNvSpPr/>
          <p:nvPr/>
        </p:nvSpPr>
        <p:spPr>
          <a:xfrm>
            <a:off x="2913063" y="2289810"/>
            <a:ext cx="688975" cy="536575"/>
          </a:xfrm>
          <a:prstGeom prst="rect">
            <a:avLst/>
          </a:prstGeom>
          <a:noFill/>
          <a:ln/>
        </p:spPr>
        <p:txBody>
          <a:bodyPr wrap="square" lIns="0" tIns="0" rIns="0" bIns="0" rtlCol="0" anchor="t"/>
          <a:lstStyle/>
          <a:p>
            <a:pPr algn="ctr">
              <a:lnSpc>
                <a:spcPct val="100000"/>
              </a:lnSpc>
            </a:pPr>
            <a:r>
              <a:rPr lang="en-US" sz="4800" dirty="0">
                <a:solidFill>
                  <a:srgbClr val="FFFFFF"/>
                </a:solidFill>
                <a:latin typeface="MiSans" pitchFamily="34" charset="0"/>
                <a:ea typeface="MiSans" pitchFamily="34" charset="-122"/>
                <a:cs typeface="MiSans" pitchFamily="34" charset="-120"/>
              </a:rPr>
              <a:t>01</a:t>
            </a:r>
            <a:endParaRPr lang="en-US" sz="1600" dirty="0"/>
          </a:p>
        </p:txBody>
      </p:sp>
      <p:sp>
        <p:nvSpPr>
          <p:cNvPr id="13" name="Text 3"/>
          <p:cNvSpPr/>
          <p:nvPr/>
        </p:nvSpPr>
        <p:spPr>
          <a:xfrm>
            <a:off x="671830" y="3678555"/>
            <a:ext cx="4998085" cy="38544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Exercise 1: Random Dice Roll</a:t>
            </a:r>
            <a:endParaRPr lang="en-US" sz="1600" dirty="0"/>
          </a:p>
        </p:txBody>
      </p:sp>
      <p:sp>
        <p:nvSpPr>
          <p:cNvPr id="14" name="Text 4"/>
          <p:cNvSpPr/>
          <p:nvPr/>
        </p:nvSpPr>
        <p:spPr>
          <a:xfrm>
            <a:off x="1129348" y="4100830"/>
            <a:ext cx="4083050" cy="212090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Use the random module to roll two dice and print the sum. This exercise demonstrates basic random number generation and simple arithmetic operations.</a:t>
            </a:r>
            <a:endParaRPr lang="en-US" sz="1600" dirty="0"/>
          </a:p>
        </p:txBody>
      </p:sp>
      <p:sp>
        <p:nvSpPr>
          <p:cNvPr id="15" name="Text 5"/>
          <p:cNvSpPr/>
          <p:nvPr/>
        </p:nvSpPr>
        <p:spPr>
          <a:xfrm>
            <a:off x="8693150" y="2289810"/>
            <a:ext cx="928370" cy="536575"/>
          </a:xfrm>
          <a:prstGeom prst="rect">
            <a:avLst/>
          </a:prstGeom>
          <a:noFill/>
          <a:ln/>
        </p:spPr>
        <p:txBody>
          <a:bodyPr wrap="square" lIns="0" tIns="0" rIns="0" bIns="0" rtlCol="0" anchor="t"/>
          <a:lstStyle/>
          <a:p>
            <a:pPr algn="ctr">
              <a:lnSpc>
                <a:spcPct val="100000"/>
              </a:lnSpc>
            </a:pPr>
            <a:r>
              <a:rPr lang="en-US" sz="4800" dirty="0">
                <a:solidFill>
                  <a:srgbClr val="FFFFFF"/>
                </a:solidFill>
                <a:latin typeface="MiSans" pitchFamily="34" charset="0"/>
                <a:ea typeface="MiSans" pitchFamily="34" charset="-122"/>
                <a:cs typeface="MiSans" pitchFamily="34" charset="-120"/>
              </a:rPr>
              <a:t>02</a:t>
            </a:r>
            <a:endParaRPr lang="en-US" sz="1600" dirty="0"/>
          </a:p>
        </p:txBody>
      </p:sp>
      <p:sp>
        <p:nvSpPr>
          <p:cNvPr id="16" name="Text 6"/>
          <p:cNvSpPr/>
          <p:nvPr/>
        </p:nvSpPr>
        <p:spPr>
          <a:xfrm>
            <a:off x="6539865" y="3678555"/>
            <a:ext cx="4998085" cy="38544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Exercise 2: Current Date and Time</a:t>
            </a:r>
            <a:endParaRPr lang="en-US" sz="1600" dirty="0"/>
          </a:p>
        </p:txBody>
      </p:sp>
      <p:sp>
        <p:nvSpPr>
          <p:cNvPr id="17" name="Text 7"/>
          <p:cNvSpPr/>
          <p:nvPr/>
        </p:nvSpPr>
        <p:spPr>
          <a:xfrm>
            <a:off x="6997383" y="4100830"/>
            <a:ext cx="4083050" cy="212090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Use the datetime module to display the current date and time in a readable format. This helps you understand how to work with dates and times in Python.</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pic>
        <p:nvPicPr>
          <p:cNvPr id="6"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7" name="Text 0"/>
          <p:cNvSpPr/>
          <p:nvPr/>
        </p:nvSpPr>
        <p:spPr>
          <a:xfrm>
            <a:off x="8197052" y="2654618"/>
            <a:ext cx="1618942" cy="1431330"/>
          </a:xfrm>
          <a:prstGeom prst="rect">
            <a:avLst/>
          </a:prstGeom>
          <a:noFill/>
          <a:ln/>
        </p:spPr>
        <p:txBody>
          <a:bodyPr wrap="square" lIns="91440" tIns="45720" rIns="91440" bIns="45720" rtlCol="0" anchor="t">
            <a:spAutoFit/>
          </a:bodyPr>
          <a:lstStyle/>
          <a:p>
            <a:pPr algn="ctr">
              <a:lnSpc>
                <a:spcPct val="100000"/>
              </a:lnSpc>
            </a:pPr>
            <a:r>
              <a:rPr lang="en-US" sz="8500" dirty="0">
                <a:solidFill>
                  <a:srgbClr val="F2F7FA"/>
                </a:solidFill>
                <a:latin typeface="Noto Sans SC" pitchFamily="34" charset="0"/>
                <a:ea typeface="Noto Sans SC" pitchFamily="34" charset="-122"/>
                <a:cs typeface="Noto Sans SC" pitchFamily="34" charset="-120"/>
              </a:rPr>
              <a:t>03</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pPr>
              <a:lnSpc>
                <a:spcPct val="100000"/>
              </a:lnSpc>
            </a:pPr>
            <a:r>
              <a:rPr lang="en-US" sz="3400" dirty="0">
                <a:solidFill>
                  <a:srgbClr val="0D0D0D"/>
                </a:solidFill>
                <a:latin typeface="MiSans" pitchFamily="34" charset="0"/>
                <a:ea typeface="MiSans" pitchFamily="34" charset="-122"/>
                <a:cs typeface="MiSans" pitchFamily="34" charset="-120"/>
              </a:rPr>
              <a:t>Mini Projects</a:t>
            </a:r>
            <a:endParaRPr lang="en-US" sz="1600" dirty="0"/>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0"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62230" y="4094480"/>
            <a:ext cx="12422505" cy="191770"/>
          </a:xfrm>
          <a:prstGeom prst="rect">
            <a:avLst/>
          </a:prstGeom>
          <a:solidFill>
            <a:srgbClr val="5B78BC">
              <a:alpha val="20000"/>
            </a:srgbClr>
          </a:solidFill>
          <a:ln/>
        </p:spPr>
      </p:sp>
      <p:sp>
        <p:nvSpPr>
          <p:cNvPr id="4" name="Text 1"/>
          <p:cNvSpPr/>
          <p:nvPr/>
        </p:nvSpPr>
        <p:spPr>
          <a:xfrm>
            <a:off x="-62230" y="4094480"/>
            <a:ext cx="12422505" cy="19177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796415" y="3913505"/>
            <a:ext cx="2770505" cy="609600"/>
          </a:xfrm>
          <a:prstGeom prst="line">
            <a:avLst/>
          </a:prstGeom>
          <a:noFill/>
          <a:ln w="38100">
            <a:gradFill flip="none" rotWithShape="1">
              <a:gsLst>
                <a:gs pos="0">
                  <a:srgbClr val="8DD4FB"/>
                </a:gs>
                <a:gs pos="49000">
                  <a:srgbClr val="5B78BC"/>
                </a:gs>
                <a:gs pos="100000">
                  <a:srgbClr val="8DD4FB">
                    <a:alpha val="0"/>
                  </a:srgbClr>
                </a:gs>
              </a:gsLst>
              <a:path path="circle">
                <a:fillToRect l="50000" t="50000" r="50000" b="50000"/>
              </a:path>
            </a:gradFill>
            <a:prstDash val="sysDot"/>
            <a:headEnd type="none"/>
            <a:tailEnd type="none"/>
          </a:ln>
        </p:spPr>
      </p:sp>
      <p:sp>
        <p:nvSpPr>
          <p:cNvPr id="6" name="Shape 3"/>
          <p:cNvSpPr/>
          <p:nvPr/>
        </p:nvSpPr>
        <p:spPr>
          <a:xfrm flipV="1">
            <a:off x="5033645" y="3912870"/>
            <a:ext cx="1826895" cy="610235"/>
          </a:xfrm>
          <a:prstGeom prst="line">
            <a:avLst/>
          </a:prstGeom>
          <a:noFill/>
          <a:ln w="38100">
            <a:gradFill flip="none" rotWithShape="1">
              <a:gsLst>
                <a:gs pos="0">
                  <a:srgbClr val="8DD4FB"/>
                </a:gs>
                <a:gs pos="49000">
                  <a:srgbClr val="5B78BC"/>
                </a:gs>
                <a:gs pos="100000">
                  <a:srgbClr val="8DD4FB">
                    <a:alpha val="0"/>
                  </a:srgbClr>
                </a:gs>
              </a:gsLst>
              <a:path path="circle">
                <a:fillToRect l="50000" t="50000" r="50000" b="50000"/>
              </a:path>
            </a:gradFill>
            <a:prstDash val="sysDot"/>
            <a:headEnd type="none"/>
            <a:tailEnd type="none"/>
          </a:ln>
        </p:spPr>
      </p:sp>
      <p:sp>
        <p:nvSpPr>
          <p:cNvPr id="7" name="Shape 4"/>
          <p:cNvSpPr/>
          <p:nvPr/>
        </p:nvSpPr>
        <p:spPr>
          <a:xfrm>
            <a:off x="7326630" y="3912870"/>
            <a:ext cx="3623310" cy="418465"/>
          </a:xfrm>
          <a:prstGeom prst="line">
            <a:avLst/>
          </a:prstGeom>
          <a:noFill/>
          <a:ln w="38100">
            <a:gradFill flip="none" rotWithShape="1">
              <a:gsLst>
                <a:gs pos="0">
                  <a:srgbClr val="8DD4FB"/>
                </a:gs>
                <a:gs pos="49000">
                  <a:srgbClr val="5B78BC"/>
                </a:gs>
                <a:gs pos="100000">
                  <a:srgbClr val="8DD4FB">
                    <a:alpha val="0"/>
                  </a:srgbClr>
                </a:gs>
              </a:gsLst>
              <a:path path="circle">
                <a:fillToRect l="50000" t="50000" r="50000" b="50000"/>
              </a:path>
            </a:gradFill>
            <a:prstDash val="sysDot"/>
            <a:headEnd type="none"/>
            <a:tailEnd type="none"/>
          </a:ln>
        </p:spPr>
      </p:sp>
      <p:pic>
        <p:nvPicPr>
          <p:cNvPr id="8" name="Image 1" descr="https://kimi-img.moonshot.cn/pub/slides/slides_tmpl/image/25-08-27-19:59:50-d2nf6dh8bjvh7rlj01ig.png"/>
          <p:cNvPicPr>
            <a:picLocks noChangeAspect="1"/>
          </p:cNvPicPr>
          <p:nvPr/>
        </p:nvPicPr>
        <p:blipFill>
          <a:blip r:embed="rId4"/>
          <a:stretch>
            <a:fillRect/>
          </a:stretch>
        </p:blipFill>
        <p:spPr>
          <a:xfrm>
            <a:off x="1347470" y="3716020"/>
            <a:ext cx="425450" cy="846455"/>
          </a:xfrm>
          <a:prstGeom prst="rect">
            <a:avLst/>
          </a:prstGeom>
        </p:spPr>
      </p:pic>
      <p:pic>
        <p:nvPicPr>
          <p:cNvPr id="9" name="Image 2" descr="https://kimi-img.moonshot.cn/pub/slides/slides_tmpl/image/25-08-27-19:59:49-d2nf6d98bjvh7rlj01g0.png"/>
          <p:cNvPicPr>
            <a:picLocks noChangeAspect="1"/>
          </p:cNvPicPr>
          <p:nvPr/>
        </p:nvPicPr>
        <p:blipFill>
          <a:blip r:embed="rId5"/>
          <a:stretch>
            <a:fillRect/>
          </a:stretch>
        </p:blipFill>
        <p:spPr>
          <a:xfrm>
            <a:off x="1330325" y="3676650"/>
            <a:ext cx="466090" cy="473075"/>
          </a:xfrm>
          <a:prstGeom prst="rect">
            <a:avLst/>
          </a:prstGeom>
        </p:spPr>
      </p:pic>
      <p:sp>
        <p:nvSpPr>
          <p:cNvPr id="10" name="Text 5"/>
          <p:cNvSpPr/>
          <p:nvPr/>
        </p:nvSpPr>
        <p:spPr>
          <a:xfrm>
            <a:off x="777875" y="53213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Quiz Game Architecture</a:t>
            </a:r>
            <a:endParaRPr lang="en-US" sz="1600" dirty="0"/>
          </a:p>
        </p:txBody>
      </p:sp>
      <p:pic>
        <p:nvPicPr>
          <p:cNvPr id="11" name="Image 3" descr="https://kimi-img.moonshot.cn/pub/slides/slides_tmpl/image/25-08-27-19:59:50-d2nf6dh8bjvh7rlj01ig.png"/>
          <p:cNvPicPr>
            <a:picLocks noChangeAspect="1"/>
          </p:cNvPicPr>
          <p:nvPr/>
        </p:nvPicPr>
        <p:blipFill>
          <a:blip r:embed="rId4"/>
          <a:stretch>
            <a:fillRect/>
          </a:stretch>
        </p:blipFill>
        <p:spPr>
          <a:xfrm>
            <a:off x="4570095" y="4370705"/>
            <a:ext cx="425450" cy="846455"/>
          </a:xfrm>
          <a:prstGeom prst="rect">
            <a:avLst/>
          </a:prstGeom>
        </p:spPr>
      </p:pic>
      <p:pic>
        <p:nvPicPr>
          <p:cNvPr id="12" name="Image 4" descr="https://kimi-img.moonshot.cn/pub/slides/slides_tmpl/image/25-08-27-19:59:49-d2nf6d98bjvh7rlj01g0.png"/>
          <p:cNvPicPr>
            <a:picLocks noChangeAspect="1"/>
          </p:cNvPicPr>
          <p:nvPr/>
        </p:nvPicPr>
        <p:blipFill>
          <a:blip r:embed="rId5"/>
          <a:stretch>
            <a:fillRect/>
          </a:stretch>
        </p:blipFill>
        <p:spPr>
          <a:xfrm>
            <a:off x="4552950" y="4331335"/>
            <a:ext cx="466090" cy="473075"/>
          </a:xfrm>
          <a:prstGeom prst="rect">
            <a:avLst/>
          </a:prstGeom>
        </p:spPr>
      </p:pic>
      <p:pic>
        <p:nvPicPr>
          <p:cNvPr id="13" name="Image 5" descr="https://kimi-img.moonshot.cn/pub/slides/slides_tmpl/image/25-08-27-19:59:50-d2nf6dh8bjvh7rlj01ig.png"/>
          <p:cNvPicPr>
            <a:picLocks noChangeAspect="1"/>
          </p:cNvPicPr>
          <p:nvPr/>
        </p:nvPicPr>
        <p:blipFill>
          <a:blip r:embed="rId4"/>
          <a:stretch>
            <a:fillRect/>
          </a:stretch>
        </p:blipFill>
        <p:spPr>
          <a:xfrm>
            <a:off x="6922770" y="3739515"/>
            <a:ext cx="425450" cy="846455"/>
          </a:xfrm>
          <a:prstGeom prst="rect">
            <a:avLst/>
          </a:prstGeom>
        </p:spPr>
      </p:pic>
      <p:pic>
        <p:nvPicPr>
          <p:cNvPr id="14" name="Image 6" descr="https://kimi-img.moonshot.cn/pub/slides/slides_tmpl/image/25-08-27-19:59:49-d2nf6d98bjvh7rlj01g0.png"/>
          <p:cNvPicPr>
            <a:picLocks noChangeAspect="1"/>
          </p:cNvPicPr>
          <p:nvPr/>
        </p:nvPicPr>
        <p:blipFill>
          <a:blip r:embed="rId5"/>
          <a:stretch>
            <a:fillRect/>
          </a:stretch>
        </p:blipFill>
        <p:spPr>
          <a:xfrm>
            <a:off x="6905625" y="3700145"/>
            <a:ext cx="466090" cy="473075"/>
          </a:xfrm>
          <a:prstGeom prst="rect">
            <a:avLst/>
          </a:prstGeom>
        </p:spPr>
      </p:pic>
      <p:pic>
        <p:nvPicPr>
          <p:cNvPr id="15" name="Image 7" descr="https://kimi-img.moonshot.cn/pub/slides/slides_tmpl/image/25-08-27-19:59:50-d2nf6dh8bjvh7rlj01ig.png"/>
          <p:cNvPicPr>
            <a:picLocks noChangeAspect="1"/>
          </p:cNvPicPr>
          <p:nvPr/>
        </p:nvPicPr>
        <p:blipFill>
          <a:blip r:embed="rId4"/>
          <a:stretch>
            <a:fillRect/>
          </a:stretch>
        </p:blipFill>
        <p:spPr>
          <a:xfrm>
            <a:off x="10967720" y="4189095"/>
            <a:ext cx="425450" cy="846455"/>
          </a:xfrm>
          <a:prstGeom prst="rect">
            <a:avLst/>
          </a:prstGeom>
        </p:spPr>
      </p:pic>
      <p:pic>
        <p:nvPicPr>
          <p:cNvPr id="16" name="Image 8" descr="https://kimi-img.moonshot.cn/pub/slides/slides_tmpl/image/25-08-27-19:59:49-d2nf6d98bjvh7rlj01g0.png"/>
          <p:cNvPicPr>
            <a:picLocks noChangeAspect="1"/>
          </p:cNvPicPr>
          <p:nvPr/>
        </p:nvPicPr>
        <p:blipFill>
          <a:blip r:embed="rId5"/>
          <a:stretch>
            <a:fillRect/>
          </a:stretch>
        </p:blipFill>
        <p:spPr>
          <a:xfrm>
            <a:off x="10950575" y="4149725"/>
            <a:ext cx="466090" cy="473075"/>
          </a:xfrm>
          <a:prstGeom prst="rect">
            <a:avLst/>
          </a:prstGeom>
        </p:spPr>
      </p:pic>
      <p:sp>
        <p:nvSpPr>
          <p:cNvPr id="17" name="Text 6"/>
          <p:cNvSpPr/>
          <p:nvPr/>
        </p:nvSpPr>
        <p:spPr>
          <a:xfrm>
            <a:off x="777875" y="1838960"/>
            <a:ext cx="5057140" cy="401320"/>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Project Overview</a:t>
            </a:r>
            <a:endParaRPr lang="en-US" sz="1600" dirty="0"/>
          </a:p>
        </p:txBody>
      </p:sp>
      <p:sp>
        <p:nvSpPr>
          <p:cNvPr id="18" name="Text 7"/>
          <p:cNvSpPr/>
          <p:nvPr/>
        </p:nvSpPr>
        <p:spPr>
          <a:xfrm>
            <a:off x="777875" y="2275840"/>
            <a:ext cx="5057140" cy="136461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Design a text-based quiz game using OOP principles. Store Question objects in a list, shuffle them with random, and track the user’s score.</a:t>
            </a:r>
            <a:endParaRPr lang="en-US" sz="1600" dirty="0"/>
          </a:p>
        </p:txBody>
      </p:sp>
      <p:sp>
        <p:nvSpPr>
          <p:cNvPr id="19" name="Text 8"/>
          <p:cNvSpPr/>
          <p:nvPr/>
        </p:nvSpPr>
        <p:spPr>
          <a:xfrm>
            <a:off x="777875" y="4626610"/>
            <a:ext cx="5057140" cy="462280"/>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Class Design</a:t>
            </a:r>
            <a:endParaRPr lang="en-US" sz="1600" dirty="0"/>
          </a:p>
        </p:txBody>
      </p:sp>
      <p:sp>
        <p:nvSpPr>
          <p:cNvPr id="20" name="Text 9"/>
          <p:cNvSpPr/>
          <p:nvPr/>
        </p:nvSpPr>
        <p:spPr>
          <a:xfrm>
            <a:off x="777875" y="5041265"/>
            <a:ext cx="5057140" cy="136461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Create a Question class with attributes for the question text, correct answer, and possible choices. Add a method to check if an answer is correct.</a:t>
            </a:r>
            <a:endParaRPr lang="en-US" sz="1600" dirty="0"/>
          </a:p>
        </p:txBody>
      </p:sp>
      <p:sp>
        <p:nvSpPr>
          <p:cNvPr id="21" name="Text 10"/>
          <p:cNvSpPr/>
          <p:nvPr/>
        </p:nvSpPr>
        <p:spPr>
          <a:xfrm>
            <a:off x="6499860" y="1838960"/>
            <a:ext cx="5058410" cy="436880"/>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Game Logic</a:t>
            </a:r>
            <a:endParaRPr lang="en-US" sz="1600" dirty="0"/>
          </a:p>
        </p:txBody>
      </p:sp>
      <p:sp>
        <p:nvSpPr>
          <p:cNvPr id="22" name="Text 11"/>
          <p:cNvSpPr/>
          <p:nvPr/>
        </p:nvSpPr>
        <p:spPr>
          <a:xfrm>
            <a:off x="6499860" y="2252980"/>
            <a:ext cx="5057775" cy="136461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Implement the game loop to display questions, get user input, and update the score. Use a list to store Question objects and shuffle them before starting the game.</a:t>
            </a:r>
            <a:endParaRPr lang="en-US" sz="1600" dirty="0"/>
          </a:p>
        </p:txBody>
      </p:sp>
      <p:sp>
        <p:nvSpPr>
          <p:cNvPr id="23" name="Text 12"/>
          <p:cNvSpPr/>
          <p:nvPr/>
        </p:nvSpPr>
        <p:spPr>
          <a:xfrm>
            <a:off x="6499860" y="4626610"/>
            <a:ext cx="5058410" cy="436880"/>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Enhancements</a:t>
            </a:r>
            <a:endParaRPr lang="en-US" sz="1600" dirty="0"/>
          </a:p>
        </p:txBody>
      </p:sp>
      <p:sp>
        <p:nvSpPr>
          <p:cNvPr id="24" name="Text 13"/>
          <p:cNvSpPr/>
          <p:nvPr/>
        </p:nvSpPr>
        <p:spPr>
          <a:xfrm>
            <a:off x="6499860" y="5040630"/>
            <a:ext cx="5057775" cy="136461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Add optional enhancements like displaying the final score as a percentage or using pandas to store and display results.</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0-d2nf6b18bjvh7rlj0120.jpg"/>
          <p:cNvPicPr>
            <a:picLocks noChangeAspect="1"/>
          </p:cNvPicPr>
          <p:nvPr/>
        </p:nvPicPr>
        <p:blipFill>
          <a:blip r:embed="rId3">
            <a:alphaModFix amt="40000"/>
          </a:blip>
          <a:stretch>
            <a:fillRect/>
          </a:stretch>
        </p:blipFill>
        <p:spPr>
          <a:xfrm>
            <a:off x="0" y="0"/>
            <a:ext cx="12192000" cy="6858000"/>
          </a:xfrm>
          <a:prstGeom prst="rect">
            <a:avLst/>
          </a:prstGeom>
        </p:spPr>
      </p:pic>
      <p:sp>
        <p:nvSpPr>
          <p:cNvPr id="3" name="Text 0"/>
          <p:cNvSpPr/>
          <p:nvPr/>
        </p:nvSpPr>
        <p:spPr>
          <a:xfrm>
            <a:off x="541020" y="53213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Utility App Blueprint</a:t>
            </a:r>
            <a:endParaRPr lang="en-US" sz="1600" dirty="0"/>
          </a:p>
        </p:txBody>
      </p:sp>
      <p:pic>
        <p:nvPicPr>
          <p:cNvPr id="4" name="Image 1" descr="https://kimi-img.moonshot.cn/pub/slides/slides_tmpl/image/25-08-27-19:59:48-d2nf6d18bjvh7rlj01dg.png"/>
          <p:cNvPicPr>
            <a:picLocks noChangeAspect="1"/>
          </p:cNvPicPr>
          <p:nvPr/>
        </p:nvPicPr>
        <p:blipFill>
          <a:blip r:embed="rId4">
            <a:alphaModFix amt="40000"/>
          </a:blip>
          <a:stretch>
            <a:fillRect/>
          </a:stretch>
        </p:blipFill>
        <p:spPr>
          <a:xfrm>
            <a:off x="1151255" y="-1030605"/>
            <a:ext cx="3615055" cy="8472805"/>
          </a:xfrm>
          <a:prstGeom prst="rect">
            <a:avLst/>
          </a:prstGeom>
        </p:spPr>
      </p:pic>
      <p:pic>
        <p:nvPicPr>
          <p:cNvPr id="5" name="Image 2" descr="https://kimi-img.moonshot.cn/pub/slides/slides_tmpl/image/25-08-27-19:59:33-d2nf6998bjvh7rlj00r0.png"/>
          <p:cNvPicPr>
            <a:picLocks noChangeAspect="1"/>
          </p:cNvPicPr>
          <p:nvPr/>
        </p:nvPicPr>
        <p:blipFill>
          <a:blip r:embed="rId5"/>
          <a:stretch>
            <a:fillRect/>
          </a:stretch>
        </p:blipFill>
        <p:spPr>
          <a:xfrm>
            <a:off x="1458595" y="1642110"/>
            <a:ext cx="688340" cy="691515"/>
          </a:xfrm>
          <a:prstGeom prst="rect">
            <a:avLst/>
          </a:prstGeom>
        </p:spPr>
      </p:pic>
      <p:pic>
        <p:nvPicPr>
          <p:cNvPr id="6" name="Image 3" descr="https://kimi-img.moonshot.cn/pub/slides/slides_tmpl/image/25-08-27-19:59:33-d2nf6998bjvh7rlj00r0.png"/>
          <p:cNvPicPr>
            <a:picLocks noChangeAspect="1"/>
          </p:cNvPicPr>
          <p:nvPr/>
        </p:nvPicPr>
        <p:blipFill>
          <a:blip r:embed="rId5"/>
          <a:stretch>
            <a:fillRect/>
          </a:stretch>
        </p:blipFill>
        <p:spPr>
          <a:xfrm>
            <a:off x="849630" y="3331845"/>
            <a:ext cx="688340" cy="691515"/>
          </a:xfrm>
          <a:prstGeom prst="rect">
            <a:avLst/>
          </a:prstGeom>
        </p:spPr>
      </p:pic>
      <p:pic>
        <p:nvPicPr>
          <p:cNvPr id="7" name="Image 4" descr="https://kimi-img.moonshot.cn/pub/slides/slides_tmpl/image/25-08-27-19:59:33-d2nf6998bjvh7rlj00r0.png"/>
          <p:cNvPicPr>
            <a:picLocks noChangeAspect="1"/>
          </p:cNvPicPr>
          <p:nvPr/>
        </p:nvPicPr>
        <p:blipFill>
          <a:blip r:embed="rId5"/>
          <a:stretch>
            <a:fillRect/>
          </a:stretch>
        </p:blipFill>
        <p:spPr>
          <a:xfrm>
            <a:off x="1537970" y="5222875"/>
            <a:ext cx="688340" cy="691515"/>
          </a:xfrm>
          <a:prstGeom prst="rect">
            <a:avLst/>
          </a:prstGeom>
        </p:spPr>
      </p:pic>
      <p:sp>
        <p:nvSpPr>
          <p:cNvPr id="8" name="Text 1"/>
          <p:cNvSpPr/>
          <p:nvPr/>
        </p:nvSpPr>
        <p:spPr>
          <a:xfrm>
            <a:off x="1463040" y="173228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9" name="Text 2"/>
          <p:cNvSpPr/>
          <p:nvPr/>
        </p:nvSpPr>
        <p:spPr>
          <a:xfrm>
            <a:off x="3521075" y="1721485"/>
            <a:ext cx="6654165" cy="786765"/>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Project Overview</a:t>
            </a:r>
            <a:endParaRPr lang="en-US" sz="1600" dirty="0"/>
          </a:p>
        </p:txBody>
      </p:sp>
      <p:sp>
        <p:nvSpPr>
          <p:cNvPr id="10" name="Text 3"/>
          <p:cNvSpPr/>
          <p:nvPr/>
        </p:nvSpPr>
        <p:spPr>
          <a:xfrm>
            <a:off x="3521075" y="2136140"/>
            <a:ext cx="7795260" cy="147637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Build a CLI budget tracker that loads a CSV ledger, allows users to add income and expenses, calculates the running balance, and saves changes back to the file.</a:t>
            </a:r>
            <a:endParaRPr lang="en-US" sz="1600" dirty="0"/>
          </a:p>
        </p:txBody>
      </p:sp>
      <p:sp>
        <p:nvSpPr>
          <p:cNvPr id="11" name="Text 4"/>
          <p:cNvSpPr/>
          <p:nvPr/>
        </p:nvSpPr>
        <p:spPr>
          <a:xfrm>
            <a:off x="854710" y="342900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2" name="Text 5"/>
          <p:cNvSpPr/>
          <p:nvPr/>
        </p:nvSpPr>
        <p:spPr>
          <a:xfrm>
            <a:off x="2105025" y="3331845"/>
            <a:ext cx="3825240" cy="786765"/>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File Handling</a:t>
            </a:r>
            <a:endParaRPr lang="en-US" sz="1600" dirty="0"/>
          </a:p>
        </p:txBody>
      </p:sp>
      <p:sp>
        <p:nvSpPr>
          <p:cNvPr id="13" name="Text 6"/>
          <p:cNvSpPr/>
          <p:nvPr/>
        </p:nvSpPr>
        <p:spPr>
          <a:xfrm>
            <a:off x="2105025" y="3746500"/>
            <a:ext cx="7795260" cy="147637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Use the csv module to read and write the ledger file. Implement functions to add entries and update the balance.</a:t>
            </a:r>
            <a:endParaRPr lang="en-US" sz="1600" dirty="0"/>
          </a:p>
        </p:txBody>
      </p:sp>
      <p:sp>
        <p:nvSpPr>
          <p:cNvPr id="14" name="Text 7"/>
          <p:cNvSpPr/>
          <p:nvPr/>
        </p:nvSpPr>
        <p:spPr>
          <a:xfrm>
            <a:off x="1543685" y="532574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3</a:t>
            </a:r>
            <a:endParaRPr lang="en-US" sz="1600" dirty="0"/>
          </a:p>
        </p:txBody>
      </p:sp>
      <p:sp>
        <p:nvSpPr>
          <p:cNvPr id="15" name="Text 8"/>
          <p:cNvSpPr/>
          <p:nvPr/>
        </p:nvSpPr>
        <p:spPr>
          <a:xfrm>
            <a:off x="3408045" y="4942205"/>
            <a:ext cx="3825240" cy="786765"/>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User Interface</a:t>
            </a:r>
            <a:endParaRPr lang="en-US" sz="1600" dirty="0"/>
          </a:p>
        </p:txBody>
      </p:sp>
      <p:sp>
        <p:nvSpPr>
          <p:cNvPr id="16" name="Text 9"/>
          <p:cNvSpPr/>
          <p:nvPr/>
        </p:nvSpPr>
        <p:spPr>
          <a:xfrm>
            <a:off x="3408045" y="5356860"/>
            <a:ext cx="7794625" cy="147637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Create a simple text-based interface with menu options to add income, add expenses, display the current balance, and save changes.</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flipH="1">
            <a:off x="0" y="0"/>
            <a:ext cx="12192000" cy="6858000"/>
          </a:xfrm>
          <a:prstGeom prst="rect">
            <a:avLst/>
          </a:prstGeom>
        </p:spPr>
      </p:pic>
      <p:pic>
        <p:nvPicPr>
          <p:cNvPr id="3" name="Image 1" descr="https://kimi-img.moonshot.cn/pub/slides/slides_tmpl/image/25-08-27-19:59:44-d2nf6c18bjvh7rlj018g.jpg"/>
          <p:cNvPicPr>
            <a:picLocks noChangeAspect="1"/>
          </p:cNvPicPr>
          <p:nvPr/>
        </p:nvPicPr>
        <p:blipFill>
          <a:blip r:embed="rId4">
            <a:alphaModFix amt="20000"/>
          </a:blip>
          <a:stretch>
            <a:fillRect/>
          </a:stretch>
        </p:blipFill>
        <p:spPr>
          <a:xfrm>
            <a:off x="0" y="0"/>
            <a:ext cx="12192000" cy="6858000"/>
          </a:xfrm>
          <a:prstGeom prst="rect">
            <a:avLst/>
          </a:prstGeom>
        </p:spPr>
      </p:pic>
      <p:pic>
        <p:nvPicPr>
          <p:cNvPr id="4" name="Image 2" descr="https://kimi-img.moonshot.cn/pub/slides/slides_tmpl/image/25-08-27-19:59:41-d2nf6b98bjvh7rlj0140.png"/>
          <p:cNvPicPr>
            <a:picLocks noChangeAspect="1"/>
          </p:cNvPicPr>
          <p:nvPr/>
        </p:nvPicPr>
        <p:blipFill>
          <a:blip r:embed="rId5"/>
          <a:stretch>
            <a:fillRect/>
          </a:stretch>
        </p:blipFill>
        <p:spPr>
          <a:xfrm>
            <a:off x="0" y="2007235"/>
            <a:ext cx="12192000" cy="3252470"/>
          </a:xfrm>
          <a:prstGeom prst="rect">
            <a:avLst/>
          </a:prstGeom>
        </p:spPr>
      </p:pic>
      <p:sp>
        <p:nvSpPr>
          <p:cNvPr id="5" name="Text 0"/>
          <p:cNvSpPr/>
          <p:nvPr/>
        </p:nvSpPr>
        <p:spPr>
          <a:xfrm>
            <a:off x="913765" y="2195195"/>
            <a:ext cx="10468610"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Capstone Build Session</a:t>
            </a:r>
            <a:endParaRPr lang="en-US" sz="1600" dirty="0"/>
          </a:p>
        </p:txBody>
      </p:sp>
      <p:sp>
        <p:nvSpPr>
          <p:cNvPr id="6" name="Shape 1"/>
          <p:cNvSpPr/>
          <p:nvPr/>
        </p:nvSpPr>
        <p:spPr>
          <a:xfrm>
            <a:off x="576149" y="498250"/>
            <a:ext cx="209306" cy="42231"/>
          </a:xfrm>
          <a:prstGeom prst="rect">
            <a:avLst/>
          </a:prstGeom>
          <a:solidFill>
            <a:srgbClr val="92ABDF"/>
          </a:solidFill>
          <a:ln w="12700">
            <a:solidFill>
              <a:srgbClr val="92ABDF"/>
            </a:solidFill>
            <a:prstDash val="solid"/>
          </a:ln>
        </p:spPr>
      </p:sp>
      <p:sp>
        <p:nvSpPr>
          <p:cNvPr id="7" name="Text 2"/>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3"/>
          <p:cNvSpPr/>
          <p:nvPr/>
        </p:nvSpPr>
        <p:spPr>
          <a:xfrm>
            <a:off x="576149" y="595224"/>
            <a:ext cx="209306" cy="42231"/>
          </a:xfrm>
          <a:prstGeom prst="rect">
            <a:avLst/>
          </a:prstGeom>
          <a:solidFill>
            <a:srgbClr val="92ABDF"/>
          </a:solidFill>
          <a:ln w="12700">
            <a:solidFill>
              <a:srgbClr val="92ABDF"/>
            </a:solidFill>
            <a:prstDash val="solid"/>
          </a:ln>
        </p:spPr>
      </p:sp>
      <p:sp>
        <p:nvSpPr>
          <p:cNvPr id="9" name="Text 4"/>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p:cNvSpPr/>
          <p:nvPr/>
        </p:nvSpPr>
        <p:spPr>
          <a:xfrm>
            <a:off x="576149" y="692198"/>
            <a:ext cx="209306" cy="42231"/>
          </a:xfrm>
          <a:prstGeom prst="rect">
            <a:avLst/>
          </a:prstGeom>
          <a:solidFill>
            <a:srgbClr val="92ABDF"/>
          </a:solidFill>
          <a:ln w="12700">
            <a:solidFill>
              <a:srgbClr val="92ABDF"/>
            </a:solidFill>
            <a:prstDash val="solid"/>
          </a:ln>
        </p:spPr>
      </p:sp>
      <p:sp>
        <p:nvSpPr>
          <p:cNvPr id="11" name="Text 6"/>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p:cNvSpPr/>
          <p:nvPr/>
        </p:nvSpPr>
        <p:spPr>
          <a:xfrm>
            <a:off x="531399" y="6143377"/>
            <a:ext cx="209306" cy="42231"/>
          </a:xfrm>
          <a:prstGeom prst="rect">
            <a:avLst/>
          </a:prstGeom>
          <a:solidFill>
            <a:srgbClr val="92ABDF"/>
          </a:solidFill>
          <a:ln w="19050">
            <a:solidFill>
              <a:srgbClr val="92ABDF"/>
            </a:solidFill>
            <a:prstDash val="solid"/>
          </a:ln>
        </p:spPr>
      </p:sp>
      <p:sp>
        <p:nvSpPr>
          <p:cNvPr id="13" name="Text 8"/>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9"/>
          <p:cNvSpPr/>
          <p:nvPr/>
        </p:nvSpPr>
        <p:spPr>
          <a:xfrm>
            <a:off x="531399" y="6240351"/>
            <a:ext cx="209306" cy="42231"/>
          </a:xfrm>
          <a:prstGeom prst="rect">
            <a:avLst/>
          </a:prstGeom>
          <a:solidFill>
            <a:srgbClr val="92ABDF"/>
          </a:solidFill>
          <a:ln w="19050">
            <a:solidFill>
              <a:srgbClr val="92ABDF"/>
            </a:solidFill>
            <a:prstDash val="solid"/>
          </a:ln>
        </p:spPr>
      </p:sp>
      <p:sp>
        <p:nvSpPr>
          <p:cNvPr id="15" name="Text 10"/>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1"/>
          <p:cNvSpPr/>
          <p:nvPr/>
        </p:nvSpPr>
        <p:spPr>
          <a:xfrm>
            <a:off x="531399" y="6337325"/>
            <a:ext cx="209306" cy="42231"/>
          </a:xfrm>
          <a:prstGeom prst="rect">
            <a:avLst/>
          </a:prstGeom>
          <a:solidFill>
            <a:srgbClr val="92ABDF"/>
          </a:solidFill>
          <a:ln w="19050">
            <a:solidFill>
              <a:srgbClr val="92ABDF"/>
            </a:solidFill>
            <a:prstDash val="solid"/>
          </a:ln>
        </p:spPr>
      </p:sp>
      <p:sp>
        <p:nvSpPr>
          <p:cNvPr id="17" name="Text 12"/>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8" name="Image 3" descr="https://kimi-img.moonshot.cn/pub/slides/slides_tmpl/image/25-08-27-19:59:30-d2nf68h8bjvh7rlj00p0.png"/>
          <p:cNvPicPr>
            <a:picLocks noChangeAspect="1"/>
          </p:cNvPicPr>
          <p:nvPr/>
        </p:nvPicPr>
        <p:blipFill>
          <a:blip r:embed="rId6">
            <a:alphaModFix amt="40000"/>
          </a:blip>
          <a:stretch>
            <a:fillRect/>
          </a:stretch>
        </p:blipFill>
        <p:spPr>
          <a:xfrm rot="16200000">
            <a:off x="10665460" y="-8255"/>
            <a:ext cx="262890" cy="1170305"/>
          </a:xfrm>
          <a:prstGeom prst="rect">
            <a:avLst/>
          </a:prstGeom>
        </p:spPr>
      </p:pic>
      <p:sp>
        <p:nvSpPr>
          <p:cNvPr id="19" name="Shape 13"/>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20" name="Text 14"/>
          <p:cNvSpPr/>
          <p:nvPr/>
        </p:nvSpPr>
        <p:spPr>
          <a:xfrm>
            <a:off x="913765" y="3249295"/>
            <a:ext cx="8115300" cy="457200"/>
          </a:xfrm>
          <a:prstGeom prst="rect">
            <a:avLst/>
          </a:prstGeom>
          <a:noFill/>
          <a:ln/>
        </p:spPr>
        <p:txBody>
          <a:bodyPr wrap="square" lIns="0" tIns="0" rIns="0" bIns="0" rtlCol="0" anchor="t">
            <a:spAutoFit/>
          </a:bodyPr>
          <a:lstStyle/>
          <a:p>
            <a:pPr>
              <a:lnSpc>
                <a:spcPct val="150000"/>
              </a:lnSpc>
            </a:pPr>
            <a:r>
              <a:rPr lang="en-US" sz="2000" dirty="0">
                <a:solidFill>
                  <a:srgbClr val="577FD2"/>
                </a:solidFill>
                <a:latin typeface="MiSans" pitchFamily="34" charset="0"/>
                <a:ea typeface="MiSans" pitchFamily="34" charset="-122"/>
                <a:cs typeface="MiSans" pitchFamily="34" charset="-120"/>
              </a:rPr>
              <a:t>Build and Test</a:t>
            </a:r>
            <a:endParaRPr lang="en-US" sz="1600" dirty="0"/>
          </a:p>
        </p:txBody>
      </p:sp>
      <p:sp>
        <p:nvSpPr>
          <p:cNvPr id="21" name="Text 15"/>
          <p:cNvSpPr/>
          <p:nvPr/>
        </p:nvSpPr>
        <p:spPr>
          <a:xfrm>
            <a:off x="913765" y="3710940"/>
            <a:ext cx="8115300" cy="146939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Allocate time for learners to build their chosen project. Encourage them to break it into smaller functions or classes, test each part individually, and add enhancements as time permits.</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pic>
        <p:nvPicPr>
          <p:cNvPr id="6"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7" name="Text 0"/>
          <p:cNvSpPr/>
          <p:nvPr/>
        </p:nvSpPr>
        <p:spPr>
          <a:xfrm>
            <a:off x="8197052" y="2654618"/>
            <a:ext cx="1618942" cy="1431330"/>
          </a:xfrm>
          <a:prstGeom prst="rect">
            <a:avLst/>
          </a:prstGeom>
          <a:noFill/>
          <a:ln/>
        </p:spPr>
        <p:txBody>
          <a:bodyPr wrap="square" lIns="91440" tIns="45720" rIns="91440" bIns="45720" rtlCol="0" anchor="t">
            <a:spAutoFit/>
          </a:bodyPr>
          <a:lstStyle/>
          <a:p>
            <a:pPr algn="ctr">
              <a:lnSpc>
                <a:spcPct val="100000"/>
              </a:lnSpc>
            </a:pPr>
            <a:r>
              <a:rPr lang="en-US" sz="8500" dirty="0">
                <a:solidFill>
                  <a:srgbClr val="F2F7FA"/>
                </a:solidFill>
                <a:latin typeface="Noto Sans SC" pitchFamily="34" charset="0"/>
                <a:ea typeface="Noto Sans SC" pitchFamily="34" charset="-122"/>
                <a:cs typeface="Noto Sans SC" pitchFamily="34" charset="-120"/>
              </a:rPr>
              <a:t>04</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pPr>
              <a:lnSpc>
                <a:spcPct val="100000"/>
              </a:lnSpc>
            </a:pPr>
            <a:r>
              <a:rPr lang="en-US" sz="3400" dirty="0">
                <a:solidFill>
                  <a:srgbClr val="0D0D0D"/>
                </a:solidFill>
                <a:latin typeface="MiSans" pitchFamily="34" charset="0"/>
                <a:ea typeface="MiSans" pitchFamily="34" charset="-122"/>
                <a:cs typeface="MiSans" pitchFamily="34" charset="-120"/>
              </a:rPr>
              <a:t>Wrap-up</a:t>
            </a:r>
            <a:endParaRPr lang="en-US" sz="1600" dirty="0"/>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0"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880110" y="1675765"/>
            <a:ext cx="4953000" cy="4413250"/>
          </a:xfrm>
          <a:prstGeom prst="roundRect">
            <a:avLst>
              <a:gd name="adj" fmla="val 7194"/>
            </a:avLst>
          </a:prstGeom>
          <a:gradFill flip="none" rotWithShape="1">
            <a:gsLst>
              <a:gs pos="0">
                <a:srgbClr val="FFFFFF">
                  <a:alpha val="86000"/>
                </a:srgbClr>
              </a:gs>
              <a:gs pos="56000">
                <a:srgbClr val="EAEEF4">
                  <a:alpha val="0"/>
                </a:srgbClr>
              </a:gs>
              <a:gs pos="100000">
                <a:srgbClr val="EAEEF4">
                  <a:alpha val="0"/>
                </a:srgbClr>
              </a:gs>
            </a:gsLst>
            <a:path path="circle">
              <a:fillToRect l="100000" t="100000"/>
            </a:path>
            <a:tileRect r="-100000" b="-100000"/>
          </a:gradFill>
          <a:ln/>
        </p:spPr>
      </p:sp>
      <p:sp>
        <p:nvSpPr>
          <p:cNvPr id="4" name="Text 1"/>
          <p:cNvSpPr/>
          <p:nvPr/>
        </p:nvSpPr>
        <p:spPr>
          <a:xfrm>
            <a:off x="880110" y="1675765"/>
            <a:ext cx="4953000" cy="441325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6357620" y="1675765"/>
            <a:ext cx="4953000" cy="4413250"/>
          </a:xfrm>
          <a:prstGeom prst="roundRect">
            <a:avLst>
              <a:gd name="adj" fmla="val 7194"/>
            </a:avLst>
          </a:prstGeom>
          <a:gradFill flip="none" rotWithShape="1">
            <a:gsLst>
              <a:gs pos="0">
                <a:srgbClr val="FFFFFF">
                  <a:alpha val="86000"/>
                </a:srgbClr>
              </a:gs>
              <a:gs pos="46000">
                <a:srgbClr val="EAEEF4">
                  <a:alpha val="0"/>
                </a:srgbClr>
              </a:gs>
              <a:gs pos="100000">
                <a:srgbClr val="EAEEF4">
                  <a:alpha val="0"/>
                </a:srgbClr>
              </a:gs>
            </a:gsLst>
            <a:path path="circle">
              <a:fillToRect l="100000" t="100000"/>
            </a:path>
            <a:tileRect r="-100000" b="-100000"/>
          </a:gradFill>
          <a:ln/>
        </p:spPr>
      </p:sp>
      <p:sp>
        <p:nvSpPr>
          <p:cNvPr id="6" name="Text 3"/>
          <p:cNvSpPr/>
          <p:nvPr/>
        </p:nvSpPr>
        <p:spPr>
          <a:xfrm>
            <a:off x="6357620" y="1675765"/>
            <a:ext cx="4953000" cy="441325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876300" y="2032000"/>
            <a:ext cx="4953000" cy="4300855"/>
          </a:xfrm>
          <a:prstGeom prst="roundRect">
            <a:avLst>
              <a:gd name="adj" fmla="val 7194"/>
            </a:avLst>
          </a:prstGeom>
          <a:gradFill flip="none" rotWithShape="1">
            <a:gsLst>
              <a:gs pos="0">
                <a:srgbClr val="2F5BEE">
                  <a:alpha val="17000"/>
                </a:srgbClr>
              </a:gs>
              <a:gs pos="56000">
                <a:srgbClr val="EAEEF4">
                  <a:alpha val="0"/>
                </a:srgbClr>
              </a:gs>
              <a:gs pos="100000">
                <a:srgbClr val="EAEEF4">
                  <a:alpha val="0"/>
                </a:srgbClr>
              </a:gs>
            </a:gsLst>
            <a:lin ang="5400000" scaled="1"/>
          </a:gradFill>
          <a:ln/>
        </p:spPr>
      </p:sp>
      <p:sp>
        <p:nvSpPr>
          <p:cNvPr id="8" name="Text 5"/>
          <p:cNvSpPr/>
          <p:nvPr/>
        </p:nvSpPr>
        <p:spPr>
          <a:xfrm>
            <a:off x="876300" y="2032000"/>
            <a:ext cx="4953000" cy="430085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6353810" y="2032000"/>
            <a:ext cx="4953000" cy="4300855"/>
          </a:xfrm>
          <a:prstGeom prst="roundRect">
            <a:avLst>
              <a:gd name="adj" fmla="val 7194"/>
            </a:avLst>
          </a:prstGeom>
          <a:gradFill flip="none" rotWithShape="1">
            <a:gsLst>
              <a:gs pos="0">
                <a:srgbClr val="2F5BEE">
                  <a:alpha val="17000"/>
                </a:srgbClr>
              </a:gs>
              <a:gs pos="46000">
                <a:srgbClr val="EAEEF4">
                  <a:alpha val="0"/>
                </a:srgbClr>
              </a:gs>
              <a:gs pos="100000">
                <a:srgbClr val="EAEEF4">
                  <a:alpha val="0"/>
                </a:srgbClr>
              </a:gs>
            </a:gsLst>
            <a:lin ang="5400000" scaled="1"/>
          </a:gradFill>
          <a:ln/>
        </p:spPr>
      </p:sp>
      <p:sp>
        <p:nvSpPr>
          <p:cNvPr id="10" name="Text 7"/>
          <p:cNvSpPr/>
          <p:nvPr/>
        </p:nvSpPr>
        <p:spPr>
          <a:xfrm>
            <a:off x="6353810" y="2032000"/>
            <a:ext cx="4953000" cy="430085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8"/>
          <p:cNvSpPr/>
          <p:nvPr/>
        </p:nvSpPr>
        <p:spPr>
          <a:xfrm>
            <a:off x="732155" y="753110"/>
            <a:ext cx="10649585" cy="822920"/>
          </a:xfrm>
          <a:prstGeom prst="rect">
            <a:avLst/>
          </a:prstGeom>
          <a:noFill/>
          <a:ln/>
        </p:spPr>
        <p:txBody>
          <a:bodyPr wrap="square" lIns="0" tIns="0" rIns="0" bIns="0" rtlCol="0" anchor="t">
            <a:spAutoFit/>
          </a:bodyPr>
          <a:lstStyle/>
          <a:p>
            <a:pPr algn="ctr">
              <a:lnSpc>
                <a:spcPct val="150000"/>
              </a:lnSpc>
            </a:pPr>
            <a:r>
              <a:rPr lang="en-US" sz="3600" dirty="0">
                <a:solidFill>
                  <a:srgbClr val="0D0D0D"/>
                </a:solidFill>
                <a:latin typeface="MiSans" pitchFamily="34" charset="0"/>
                <a:ea typeface="MiSans" pitchFamily="34" charset="-122"/>
                <a:cs typeface="MiSans" pitchFamily="34" charset="-120"/>
              </a:rPr>
              <a:t>Concept Map Recap</a:t>
            </a:r>
            <a:endParaRPr lang="en-US" sz="1600" dirty="0"/>
          </a:p>
        </p:txBody>
      </p:sp>
      <p:pic>
        <p:nvPicPr>
          <p:cNvPr id="12" name="Image 1" descr="https://kimi-img.moonshot.cn/pub/slides/slides_tmpl/image/25-08-27-19:59:30-d2nf68h8bjvh7rlj00p0.png"/>
          <p:cNvPicPr>
            <a:picLocks noChangeAspect="1"/>
          </p:cNvPicPr>
          <p:nvPr/>
        </p:nvPicPr>
        <p:blipFill>
          <a:blip r:embed="rId4">
            <a:alphaModFix amt="40000"/>
          </a:blip>
          <a:stretch>
            <a:fillRect/>
          </a:stretch>
        </p:blipFill>
        <p:spPr>
          <a:xfrm rot="16200000">
            <a:off x="10665460" y="-8255"/>
            <a:ext cx="262890" cy="1170305"/>
          </a:xfrm>
          <a:prstGeom prst="rect">
            <a:avLst/>
          </a:prstGeom>
        </p:spPr>
      </p:pic>
      <p:sp>
        <p:nvSpPr>
          <p:cNvPr id="13" name="Shape 9"/>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4" name="Shape 10"/>
          <p:cNvSpPr/>
          <p:nvPr/>
        </p:nvSpPr>
        <p:spPr>
          <a:xfrm>
            <a:off x="576149" y="498250"/>
            <a:ext cx="209306" cy="42231"/>
          </a:xfrm>
          <a:prstGeom prst="rect">
            <a:avLst/>
          </a:prstGeom>
          <a:solidFill>
            <a:srgbClr val="92ABDF"/>
          </a:solidFill>
          <a:ln w="12700">
            <a:solidFill>
              <a:srgbClr val="92ABDF"/>
            </a:solidFill>
            <a:prstDash val="solid"/>
          </a:ln>
        </p:spPr>
      </p:sp>
      <p:sp>
        <p:nvSpPr>
          <p:cNvPr id="15" name="Text 11"/>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2"/>
          <p:cNvSpPr/>
          <p:nvPr/>
        </p:nvSpPr>
        <p:spPr>
          <a:xfrm>
            <a:off x="576149" y="595224"/>
            <a:ext cx="209306" cy="42231"/>
          </a:xfrm>
          <a:prstGeom prst="rect">
            <a:avLst/>
          </a:prstGeom>
          <a:solidFill>
            <a:srgbClr val="92ABDF"/>
          </a:solidFill>
          <a:ln w="12700">
            <a:solidFill>
              <a:srgbClr val="92ABDF"/>
            </a:solidFill>
            <a:prstDash val="solid"/>
          </a:ln>
        </p:spPr>
      </p:sp>
      <p:sp>
        <p:nvSpPr>
          <p:cNvPr id="17" name="Text 13"/>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4"/>
          <p:cNvSpPr/>
          <p:nvPr/>
        </p:nvSpPr>
        <p:spPr>
          <a:xfrm>
            <a:off x="576149" y="692198"/>
            <a:ext cx="209306" cy="42231"/>
          </a:xfrm>
          <a:prstGeom prst="rect">
            <a:avLst/>
          </a:prstGeom>
          <a:solidFill>
            <a:srgbClr val="92ABDF"/>
          </a:solidFill>
          <a:ln w="12700">
            <a:solidFill>
              <a:srgbClr val="92ABDF"/>
            </a:solidFill>
            <a:prstDash val="solid"/>
          </a:ln>
        </p:spPr>
      </p:sp>
      <p:sp>
        <p:nvSpPr>
          <p:cNvPr id="19" name="Text 15"/>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6"/>
          <p:cNvSpPr/>
          <p:nvPr/>
        </p:nvSpPr>
        <p:spPr>
          <a:xfrm>
            <a:off x="531399" y="6143377"/>
            <a:ext cx="209306" cy="42231"/>
          </a:xfrm>
          <a:prstGeom prst="rect">
            <a:avLst/>
          </a:prstGeom>
          <a:solidFill>
            <a:srgbClr val="92ABDF"/>
          </a:solidFill>
          <a:ln w="19050">
            <a:solidFill>
              <a:srgbClr val="92ABDF"/>
            </a:solidFill>
            <a:prstDash val="solid"/>
          </a:ln>
        </p:spPr>
      </p:sp>
      <p:sp>
        <p:nvSpPr>
          <p:cNvPr id="21" name="Text 17"/>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8"/>
          <p:cNvSpPr/>
          <p:nvPr/>
        </p:nvSpPr>
        <p:spPr>
          <a:xfrm>
            <a:off x="531399" y="6240351"/>
            <a:ext cx="209306" cy="42231"/>
          </a:xfrm>
          <a:prstGeom prst="rect">
            <a:avLst/>
          </a:prstGeom>
          <a:solidFill>
            <a:srgbClr val="92ABDF"/>
          </a:solidFill>
          <a:ln w="19050">
            <a:solidFill>
              <a:srgbClr val="92ABDF"/>
            </a:solidFill>
            <a:prstDash val="solid"/>
          </a:ln>
        </p:spPr>
      </p:sp>
      <p:sp>
        <p:nvSpPr>
          <p:cNvPr id="23" name="Text 19"/>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0"/>
          <p:cNvSpPr/>
          <p:nvPr/>
        </p:nvSpPr>
        <p:spPr>
          <a:xfrm>
            <a:off x="531399" y="6337325"/>
            <a:ext cx="209306" cy="42231"/>
          </a:xfrm>
          <a:prstGeom prst="rect">
            <a:avLst/>
          </a:prstGeom>
          <a:solidFill>
            <a:srgbClr val="92ABDF"/>
          </a:solidFill>
          <a:ln w="19050">
            <a:solidFill>
              <a:srgbClr val="92ABDF"/>
            </a:solidFill>
            <a:prstDash val="solid"/>
          </a:ln>
        </p:spPr>
      </p:sp>
      <p:sp>
        <p:nvSpPr>
          <p:cNvPr id="25" name="Text 21"/>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26" name="Image 2" descr="https://kimi-img.moonshot.cn/pub/slides/slides_tmpl/image/25-08-27-19:59:42-d2nf6bh8bjvh7rlj016g.png"/>
          <p:cNvPicPr>
            <a:picLocks noChangeAspect="1"/>
          </p:cNvPicPr>
          <p:nvPr/>
        </p:nvPicPr>
        <p:blipFill>
          <a:blip r:embed="rId5"/>
          <a:stretch>
            <a:fillRect/>
          </a:stretch>
        </p:blipFill>
        <p:spPr>
          <a:xfrm>
            <a:off x="8268335" y="2204085"/>
            <a:ext cx="1207135" cy="2529840"/>
          </a:xfrm>
          <a:prstGeom prst="rect">
            <a:avLst/>
          </a:prstGeom>
        </p:spPr>
      </p:pic>
      <p:pic>
        <p:nvPicPr>
          <p:cNvPr id="27" name="Image 3" descr="https://kimi-img.moonshot.cn/pub/slides/slides_tmpl/image/25-08-27-19:59:42-d2nf6bh8bjvh7rlj016g.png"/>
          <p:cNvPicPr>
            <a:picLocks noChangeAspect="1"/>
          </p:cNvPicPr>
          <p:nvPr/>
        </p:nvPicPr>
        <p:blipFill>
          <a:blip r:embed="rId5"/>
          <a:stretch>
            <a:fillRect/>
          </a:stretch>
        </p:blipFill>
        <p:spPr>
          <a:xfrm>
            <a:off x="2745105" y="2204085"/>
            <a:ext cx="1207135" cy="2529840"/>
          </a:xfrm>
          <a:prstGeom prst="rect">
            <a:avLst/>
          </a:prstGeom>
        </p:spPr>
      </p:pic>
      <p:sp>
        <p:nvSpPr>
          <p:cNvPr id="28" name="Text 22"/>
          <p:cNvSpPr/>
          <p:nvPr/>
        </p:nvSpPr>
        <p:spPr>
          <a:xfrm>
            <a:off x="2882265" y="2546350"/>
            <a:ext cx="878205" cy="692150"/>
          </a:xfrm>
          <a:prstGeom prst="rect">
            <a:avLst/>
          </a:prstGeom>
          <a:noFill/>
          <a:ln/>
        </p:spPr>
        <p:txBody>
          <a:bodyPr wrap="square" lIns="0" tIns="0" rIns="0" bIns="0" rtlCol="0" anchor="t"/>
          <a:lstStyle/>
          <a:p>
            <a:pPr algn="ctr">
              <a:lnSpc>
                <a:spcPct val="100000"/>
              </a:lnSpc>
            </a:pPr>
            <a:r>
              <a:rPr lang="en-US" sz="4000" dirty="0">
                <a:solidFill>
                  <a:srgbClr val="577FD2"/>
                </a:solidFill>
                <a:latin typeface="MiSans" pitchFamily="34" charset="0"/>
                <a:ea typeface="MiSans" pitchFamily="34" charset="-122"/>
                <a:cs typeface="MiSans" pitchFamily="34" charset="-120"/>
              </a:rPr>
              <a:t>01</a:t>
            </a:r>
            <a:endParaRPr lang="en-US" sz="1600" dirty="0"/>
          </a:p>
        </p:txBody>
      </p:sp>
      <p:sp>
        <p:nvSpPr>
          <p:cNvPr id="29" name="Text 23"/>
          <p:cNvSpPr/>
          <p:nvPr/>
        </p:nvSpPr>
        <p:spPr>
          <a:xfrm>
            <a:off x="905510" y="3678555"/>
            <a:ext cx="4998085" cy="38544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Recap OOP Concepts</a:t>
            </a:r>
            <a:endParaRPr lang="en-US" sz="1600" dirty="0"/>
          </a:p>
        </p:txBody>
      </p:sp>
      <p:sp>
        <p:nvSpPr>
          <p:cNvPr id="30" name="Text 24"/>
          <p:cNvSpPr/>
          <p:nvPr/>
        </p:nvSpPr>
        <p:spPr>
          <a:xfrm>
            <a:off x="1363345" y="4100830"/>
            <a:ext cx="4083050" cy="212090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Review the core concepts of OOP, including classes, objects, attributes, and methods. Emphasize how these concepts help organize and structure code.</a:t>
            </a:r>
            <a:endParaRPr lang="en-US" sz="1600" dirty="0"/>
          </a:p>
        </p:txBody>
      </p:sp>
      <p:sp>
        <p:nvSpPr>
          <p:cNvPr id="31" name="Text 25"/>
          <p:cNvSpPr/>
          <p:nvPr/>
        </p:nvSpPr>
        <p:spPr>
          <a:xfrm>
            <a:off x="8416925" y="2546350"/>
            <a:ext cx="878205" cy="692150"/>
          </a:xfrm>
          <a:prstGeom prst="rect">
            <a:avLst/>
          </a:prstGeom>
          <a:noFill/>
          <a:ln/>
        </p:spPr>
        <p:txBody>
          <a:bodyPr wrap="square" lIns="0" tIns="0" rIns="0" bIns="0" rtlCol="0" anchor="t"/>
          <a:lstStyle/>
          <a:p>
            <a:pPr algn="ctr">
              <a:lnSpc>
                <a:spcPct val="100000"/>
              </a:lnSpc>
            </a:pPr>
            <a:r>
              <a:rPr lang="en-US" sz="4000" dirty="0">
                <a:solidFill>
                  <a:srgbClr val="577FD2"/>
                </a:solidFill>
                <a:latin typeface="MiSans" pitchFamily="34" charset="0"/>
                <a:ea typeface="MiSans" pitchFamily="34" charset="-122"/>
                <a:cs typeface="MiSans" pitchFamily="34" charset="-120"/>
              </a:rPr>
              <a:t>02</a:t>
            </a:r>
            <a:endParaRPr lang="en-US" sz="1600" dirty="0"/>
          </a:p>
        </p:txBody>
      </p:sp>
      <p:sp>
        <p:nvSpPr>
          <p:cNvPr id="32" name="Text 26"/>
          <p:cNvSpPr/>
          <p:nvPr/>
        </p:nvSpPr>
        <p:spPr>
          <a:xfrm>
            <a:off x="6353810" y="3678555"/>
            <a:ext cx="4998085" cy="38544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Recap Libraries</a:t>
            </a:r>
            <a:endParaRPr lang="en-US" sz="1600" dirty="0"/>
          </a:p>
        </p:txBody>
      </p:sp>
      <p:sp>
        <p:nvSpPr>
          <p:cNvPr id="33" name="Text 27"/>
          <p:cNvSpPr/>
          <p:nvPr/>
        </p:nvSpPr>
        <p:spPr>
          <a:xfrm>
            <a:off x="6811645" y="4100830"/>
            <a:ext cx="4083050" cy="212090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Summarize the standard and optional libraries covered, such as random, datetime, math, pandas, and requests. Highlight their practical applications.</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50-d2nf6dh8bjvh7rlj01hg.png"/>
          <p:cNvPicPr>
            <a:picLocks noChangeAspect="1"/>
          </p:cNvPicPr>
          <p:nvPr/>
        </p:nvPicPr>
        <p:blipFill>
          <a:blip r:embed="rId3"/>
          <a:stretch>
            <a:fillRect/>
          </a:stretch>
        </p:blipFill>
        <p:spPr>
          <a:xfrm>
            <a:off x="0" y="0"/>
            <a:ext cx="12186920" cy="6858000"/>
          </a:xfrm>
          <a:prstGeom prst="rect">
            <a:avLst/>
          </a:prstGeom>
        </p:spPr>
      </p:pic>
      <p:pic>
        <p:nvPicPr>
          <p:cNvPr id="3" name="Image 1" descr="https://kimi-img.moonshot.cn/pub/slides/slides_tmpl/image/25-08-27-19:59:51-d2nf6dp8bjvh7rlj01jg.png"/>
          <p:cNvPicPr>
            <a:picLocks noChangeAspect="1"/>
          </p:cNvPicPr>
          <p:nvPr/>
        </p:nvPicPr>
        <p:blipFill>
          <a:blip r:embed="rId4"/>
          <a:stretch>
            <a:fillRect/>
          </a:stretch>
        </p:blipFill>
        <p:spPr>
          <a:xfrm>
            <a:off x="-398780" y="-5142865"/>
            <a:ext cx="13035915" cy="8114665"/>
          </a:xfrm>
          <a:prstGeom prst="rect">
            <a:avLst/>
          </a:prstGeom>
        </p:spPr>
      </p:pic>
      <p:pic>
        <p:nvPicPr>
          <p:cNvPr id="4" name="Image 2" descr="https://kimi-img.moonshot.cn/pub/slides/slides_tmpl/image/25-08-27-19:59:49-d2nf6d98bjvh7rlj01g0.png"/>
          <p:cNvPicPr>
            <a:picLocks noChangeAspect="1"/>
          </p:cNvPicPr>
          <p:nvPr/>
        </p:nvPicPr>
        <p:blipFill>
          <a:blip r:embed="rId5"/>
          <a:stretch>
            <a:fillRect/>
          </a:stretch>
        </p:blipFill>
        <p:spPr>
          <a:xfrm>
            <a:off x="1904365" y="1880870"/>
            <a:ext cx="779145" cy="790575"/>
          </a:xfrm>
          <a:prstGeom prst="rect">
            <a:avLst/>
          </a:prstGeom>
        </p:spPr>
      </p:pic>
      <p:pic>
        <p:nvPicPr>
          <p:cNvPr id="5" name="Image 3" descr="https://kimi-img.moonshot.cn/pub/slides/slides_tmpl/image/25-08-27-19:59:49-d2nf6d98bjvh7rlj01g0.png"/>
          <p:cNvPicPr>
            <a:picLocks noChangeAspect="1"/>
          </p:cNvPicPr>
          <p:nvPr/>
        </p:nvPicPr>
        <p:blipFill>
          <a:blip r:embed="rId5"/>
          <a:stretch>
            <a:fillRect/>
          </a:stretch>
        </p:blipFill>
        <p:spPr>
          <a:xfrm>
            <a:off x="5682615" y="2307590"/>
            <a:ext cx="779145" cy="790575"/>
          </a:xfrm>
          <a:prstGeom prst="rect">
            <a:avLst/>
          </a:prstGeom>
        </p:spPr>
      </p:pic>
      <p:pic>
        <p:nvPicPr>
          <p:cNvPr id="6" name="Image 4" descr="https://kimi-img.moonshot.cn/pub/slides/slides_tmpl/image/25-08-27-19:59:49-d2nf6d98bjvh7rlj01g0.png"/>
          <p:cNvPicPr>
            <a:picLocks noChangeAspect="1"/>
          </p:cNvPicPr>
          <p:nvPr/>
        </p:nvPicPr>
        <p:blipFill>
          <a:blip r:embed="rId5"/>
          <a:stretch>
            <a:fillRect/>
          </a:stretch>
        </p:blipFill>
        <p:spPr>
          <a:xfrm>
            <a:off x="9499600" y="1881505"/>
            <a:ext cx="779145" cy="790575"/>
          </a:xfrm>
          <a:prstGeom prst="rect">
            <a:avLst/>
          </a:prstGeom>
        </p:spPr>
      </p:pic>
      <p:sp>
        <p:nvSpPr>
          <p:cNvPr id="7" name="Text 0"/>
          <p:cNvSpPr/>
          <p:nvPr/>
        </p:nvSpPr>
        <p:spPr>
          <a:xfrm>
            <a:off x="856298" y="657860"/>
            <a:ext cx="10479405" cy="822920"/>
          </a:xfrm>
          <a:prstGeom prst="rect">
            <a:avLst/>
          </a:prstGeom>
          <a:noFill/>
          <a:ln/>
        </p:spPr>
        <p:txBody>
          <a:bodyPr wrap="square" lIns="0" tIns="0" rIns="0" bIns="0" rtlCol="0" anchor="t">
            <a:spAutoFit/>
          </a:bodyPr>
          <a:lstStyle/>
          <a:p>
            <a:pPr algn="ctr">
              <a:lnSpc>
                <a:spcPct val="150000"/>
              </a:lnSpc>
            </a:pPr>
            <a:r>
              <a:rPr lang="en-US" sz="3600" dirty="0">
                <a:solidFill>
                  <a:srgbClr val="0D0D0D"/>
                </a:solidFill>
                <a:latin typeface="MiSans" pitchFamily="34" charset="0"/>
                <a:ea typeface="MiSans" pitchFamily="34" charset="-122"/>
                <a:cs typeface="MiSans" pitchFamily="34" charset="-120"/>
              </a:rPr>
              <a:t>Learning Roadmap Ahead</a:t>
            </a:r>
            <a:endParaRPr lang="en-US" sz="1600" dirty="0"/>
          </a:p>
        </p:txBody>
      </p:sp>
      <p:sp>
        <p:nvSpPr>
          <p:cNvPr id="8" name="Text 1"/>
          <p:cNvSpPr/>
          <p:nvPr/>
        </p:nvSpPr>
        <p:spPr>
          <a:xfrm>
            <a:off x="1948180" y="200787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9" name="Text 2"/>
          <p:cNvSpPr/>
          <p:nvPr/>
        </p:nvSpPr>
        <p:spPr>
          <a:xfrm>
            <a:off x="866775" y="2830195"/>
            <a:ext cx="2853690" cy="83121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Automation</a:t>
            </a:r>
            <a:endParaRPr lang="en-US" sz="1600" dirty="0"/>
          </a:p>
        </p:txBody>
      </p:sp>
      <p:sp>
        <p:nvSpPr>
          <p:cNvPr id="10" name="Text 3"/>
          <p:cNvSpPr/>
          <p:nvPr/>
        </p:nvSpPr>
        <p:spPr>
          <a:xfrm>
            <a:off x="866775" y="3543935"/>
            <a:ext cx="2853055" cy="27190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Explore automation with libraries like pathlib and openpyxl. Automate repetitive tasks such as file management and spreadsheet updates.</a:t>
            </a:r>
            <a:endParaRPr lang="en-US" sz="1600" dirty="0"/>
          </a:p>
        </p:txBody>
      </p:sp>
      <p:sp>
        <p:nvSpPr>
          <p:cNvPr id="11" name="Text 4"/>
          <p:cNvSpPr/>
          <p:nvPr/>
        </p:nvSpPr>
        <p:spPr>
          <a:xfrm>
            <a:off x="5726430" y="243459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2" name="Text 5"/>
          <p:cNvSpPr/>
          <p:nvPr/>
        </p:nvSpPr>
        <p:spPr>
          <a:xfrm>
            <a:off x="4655820" y="3248025"/>
            <a:ext cx="2853690" cy="83121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Web Development</a:t>
            </a:r>
            <a:endParaRPr lang="en-US" sz="1600" dirty="0"/>
          </a:p>
        </p:txBody>
      </p:sp>
      <p:sp>
        <p:nvSpPr>
          <p:cNvPr id="13" name="Text 6"/>
          <p:cNvSpPr/>
          <p:nvPr/>
        </p:nvSpPr>
        <p:spPr>
          <a:xfrm>
            <a:off x="4655820" y="3961765"/>
            <a:ext cx="2853055" cy="27190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Dive into web development with Flask. Build APIs and web applications to handle HTTP requests and serve dynamic content.</a:t>
            </a:r>
            <a:endParaRPr lang="en-US" sz="1600" dirty="0"/>
          </a:p>
        </p:txBody>
      </p:sp>
      <p:sp>
        <p:nvSpPr>
          <p:cNvPr id="14" name="Text 7"/>
          <p:cNvSpPr/>
          <p:nvPr/>
        </p:nvSpPr>
        <p:spPr>
          <a:xfrm>
            <a:off x="9527540" y="200850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3</a:t>
            </a:r>
            <a:endParaRPr lang="en-US" sz="1600" dirty="0"/>
          </a:p>
        </p:txBody>
      </p:sp>
      <p:sp>
        <p:nvSpPr>
          <p:cNvPr id="15" name="Text 8"/>
          <p:cNvSpPr/>
          <p:nvPr/>
        </p:nvSpPr>
        <p:spPr>
          <a:xfrm>
            <a:off x="8444865" y="2809875"/>
            <a:ext cx="2853690" cy="83121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Data Science</a:t>
            </a:r>
            <a:endParaRPr lang="en-US" sz="1600" dirty="0"/>
          </a:p>
        </p:txBody>
      </p:sp>
      <p:sp>
        <p:nvSpPr>
          <p:cNvPr id="16" name="Text 9"/>
          <p:cNvSpPr/>
          <p:nvPr/>
        </p:nvSpPr>
        <p:spPr>
          <a:xfrm>
            <a:off x="8444865" y="3523615"/>
            <a:ext cx="2853055" cy="271843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Enhance your data analysis skills with pandas and matplotlib. Learn to manipulate data and create visualizations to gain insights.</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5-d2nf6c98bjvh7rlj019g.jpg"/>
          <p:cNvPicPr>
            <a:picLocks noChangeAspect="1"/>
          </p:cNvPicPr>
          <p:nvPr/>
        </p:nvPicPr>
        <p:blipFill>
          <a:blip r:embed="rId3"/>
          <a:stretch>
            <a:fillRect/>
          </a:stretch>
        </p:blipFill>
        <p:spPr>
          <a:xfrm>
            <a:off x="0" y="0"/>
            <a:ext cx="12202795" cy="6858000"/>
          </a:xfrm>
          <a:prstGeom prst="rect">
            <a:avLst/>
          </a:prstGeom>
        </p:spPr>
      </p:pic>
      <p:pic>
        <p:nvPicPr>
          <p:cNvPr id="3" name="Image 1" descr="https://kimi-img.moonshot.cn/pub/slides/slides_tmpl/image/25-08-27-19:59:43-d2nf6bp8bjvh7rlj0180.png"/>
          <p:cNvPicPr>
            <a:picLocks noChangeAspect="1"/>
          </p:cNvPicPr>
          <p:nvPr/>
        </p:nvPicPr>
        <p:blipFill>
          <a:blip r:embed="rId4"/>
          <a:stretch>
            <a:fillRect/>
          </a:stretch>
        </p:blipFill>
        <p:spPr>
          <a:xfrm>
            <a:off x="2701290" y="2486660"/>
            <a:ext cx="9105265" cy="3916045"/>
          </a:xfrm>
          <a:prstGeom prst="rect">
            <a:avLst/>
          </a:prstGeom>
        </p:spPr>
      </p:pic>
      <p:sp>
        <p:nvSpPr>
          <p:cNvPr id="4" name="Text 0"/>
          <p:cNvSpPr/>
          <p:nvPr/>
        </p:nvSpPr>
        <p:spPr>
          <a:xfrm>
            <a:off x="530860" y="1240155"/>
            <a:ext cx="11169650" cy="822920"/>
          </a:xfrm>
          <a:prstGeom prst="rect">
            <a:avLst/>
          </a:prstGeom>
          <a:noFill/>
          <a:ln/>
        </p:spPr>
        <p:txBody>
          <a:bodyPr wrap="square" lIns="0" tIns="0" rIns="0" bIns="0" rtlCol="0" anchor="t">
            <a:spAutoFit/>
          </a:bodyPr>
          <a:lstStyle/>
          <a:p>
            <a:pPr algn="ctr">
              <a:lnSpc>
                <a:spcPct val="150000"/>
              </a:lnSpc>
            </a:pPr>
            <a:r>
              <a:rPr lang="en-US" sz="3600" dirty="0">
                <a:solidFill>
                  <a:srgbClr val="0D0D0D"/>
                </a:solidFill>
                <a:latin typeface="MiSans" pitchFamily="34" charset="0"/>
                <a:ea typeface="MiSans" pitchFamily="34" charset="-122"/>
                <a:cs typeface="MiSans" pitchFamily="34" charset="-120"/>
              </a:rPr>
              <a:t>Community Cheat Sheet</a:t>
            </a:r>
            <a:endParaRPr lang="en-US" sz="1600" dirty="0"/>
          </a:p>
        </p:txBody>
      </p:sp>
      <p:pic>
        <p:nvPicPr>
          <p:cNvPr id="5" name="Image 2" descr="https://kimi-img.moonshot.cn/pub/slides/slides_tmpl/image/25-08-27-19:59:30-d2nf68h8bjvh7rlj00p0.png"/>
          <p:cNvPicPr>
            <a:picLocks noChangeAspect="1"/>
          </p:cNvPicPr>
          <p:nvPr/>
        </p:nvPicPr>
        <p:blipFill>
          <a:blip r:embed="rId5">
            <a:alphaModFix amt="40000"/>
          </a:blip>
          <a:stretch>
            <a:fillRect/>
          </a:stretch>
        </p:blipFill>
        <p:spPr>
          <a:xfrm rot="16200000">
            <a:off x="10665460" y="-8255"/>
            <a:ext cx="262890" cy="1170305"/>
          </a:xfrm>
          <a:prstGeom prst="rect">
            <a:avLst/>
          </a:prstGeom>
        </p:spPr>
      </p:pic>
      <p:sp>
        <p:nvSpPr>
          <p:cNvPr id="6" name="Shape 1"/>
          <p:cNvSpPr/>
          <p:nvPr/>
        </p:nvSpPr>
        <p:spPr>
          <a:xfrm>
            <a:off x="576149" y="498250"/>
            <a:ext cx="209306" cy="42231"/>
          </a:xfrm>
          <a:prstGeom prst="rect">
            <a:avLst/>
          </a:prstGeom>
          <a:solidFill>
            <a:srgbClr val="92ABDF"/>
          </a:solidFill>
          <a:ln w="12700">
            <a:solidFill>
              <a:srgbClr val="92ABDF"/>
            </a:solidFill>
            <a:prstDash val="solid"/>
          </a:ln>
        </p:spPr>
      </p:sp>
      <p:sp>
        <p:nvSpPr>
          <p:cNvPr id="7" name="Text 2"/>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3"/>
          <p:cNvSpPr/>
          <p:nvPr/>
        </p:nvSpPr>
        <p:spPr>
          <a:xfrm>
            <a:off x="576149" y="595224"/>
            <a:ext cx="209306" cy="42231"/>
          </a:xfrm>
          <a:prstGeom prst="rect">
            <a:avLst/>
          </a:prstGeom>
          <a:solidFill>
            <a:srgbClr val="92ABDF"/>
          </a:solidFill>
          <a:ln w="12700">
            <a:solidFill>
              <a:srgbClr val="92ABDF"/>
            </a:solidFill>
            <a:prstDash val="solid"/>
          </a:ln>
        </p:spPr>
      </p:sp>
      <p:sp>
        <p:nvSpPr>
          <p:cNvPr id="9" name="Text 4"/>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p:cNvSpPr/>
          <p:nvPr/>
        </p:nvSpPr>
        <p:spPr>
          <a:xfrm>
            <a:off x="576149" y="692198"/>
            <a:ext cx="209306" cy="42231"/>
          </a:xfrm>
          <a:prstGeom prst="rect">
            <a:avLst/>
          </a:prstGeom>
          <a:solidFill>
            <a:srgbClr val="92ABDF"/>
          </a:solidFill>
          <a:ln w="12700">
            <a:solidFill>
              <a:srgbClr val="92ABDF"/>
            </a:solidFill>
            <a:prstDash val="solid"/>
          </a:ln>
        </p:spPr>
      </p:sp>
      <p:sp>
        <p:nvSpPr>
          <p:cNvPr id="11" name="Text 6"/>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2" name="Image 3" descr="https://kimi-img.moonshot.cn/pub/slides/slides_tmpl/image/25-08-27-19:59:47-d2nf6cp8bjvh7rlj01bg.png"/>
          <p:cNvPicPr>
            <a:picLocks noChangeAspect="1"/>
          </p:cNvPicPr>
          <p:nvPr/>
        </p:nvPicPr>
        <p:blipFill>
          <a:blip r:embed="rId6"/>
          <a:stretch>
            <a:fillRect/>
          </a:stretch>
        </p:blipFill>
        <p:spPr>
          <a:xfrm>
            <a:off x="486410" y="4102100"/>
            <a:ext cx="2884170" cy="1807845"/>
          </a:xfrm>
          <a:prstGeom prst="rect">
            <a:avLst/>
          </a:prstGeom>
        </p:spPr>
      </p:pic>
      <p:pic>
        <p:nvPicPr>
          <p:cNvPr id="13" name="Image 4" descr="https://kimi-img.moonshot.cn/pub/slides/slides_tmpl/image/25-08-27-19:59:39-d2nf6ap8bjvh7rlj0110.png"/>
          <p:cNvPicPr>
            <a:picLocks noChangeAspect="1"/>
          </p:cNvPicPr>
          <p:nvPr/>
        </p:nvPicPr>
        <p:blipFill>
          <a:blip r:embed="rId7"/>
          <a:stretch>
            <a:fillRect/>
          </a:stretch>
        </p:blipFill>
        <p:spPr>
          <a:xfrm>
            <a:off x="955040" y="3285490"/>
            <a:ext cx="262255" cy="263525"/>
          </a:xfrm>
          <a:prstGeom prst="rect">
            <a:avLst/>
          </a:prstGeom>
        </p:spPr>
      </p:pic>
      <p:pic>
        <p:nvPicPr>
          <p:cNvPr id="14" name="Image 5" descr="https://kimi-img.moonshot.cn/pub/slides/slides_tmpl/image/25-08-27-19:59:33-d2nf6998bjvh7rlj00sg.png"/>
          <p:cNvPicPr>
            <a:picLocks noChangeAspect="1"/>
          </p:cNvPicPr>
          <p:nvPr/>
        </p:nvPicPr>
        <p:blipFill>
          <a:blip r:embed="rId8">
            <a:alphaModFix amt="40000"/>
          </a:blip>
          <a:stretch>
            <a:fillRect/>
          </a:stretch>
        </p:blipFill>
        <p:spPr>
          <a:xfrm>
            <a:off x="785495" y="3761105"/>
            <a:ext cx="469900" cy="340995"/>
          </a:xfrm>
          <a:prstGeom prst="rect">
            <a:avLst/>
          </a:prstGeom>
        </p:spPr>
      </p:pic>
      <p:sp>
        <p:nvSpPr>
          <p:cNvPr id="15" name="Shape 7"/>
          <p:cNvSpPr/>
          <p:nvPr/>
        </p:nvSpPr>
        <p:spPr>
          <a:xfrm rot="16200000">
            <a:off x="379730" y="3850005"/>
            <a:ext cx="913765" cy="209550"/>
          </a:xfrm>
          <a:prstGeom prst="parallelogram">
            <a:avLst>
              <a:gd name="adj" fmla="val 38342"/>
            </a:avLst>
          </a:prstGeom>
          <a:solidFill>
            <a:srgbClr val="2F5BEE">
              <a:alpha val="34118"/>
            </a:srgbClr>
          </a:solidFill>
          <a:ln/>
        </p:spPr>
      </p:sp>
      <p:sp>
        <p:nvSpPr>
          <p:cNvPr id="16" name="Text 8"/>
          <p:cNvSpPr/>
          <p:nvPr/>
        </p:nvSpPr>
        <p:spPr>
          <a:xfrm rot="16200000">
            <a:off x="379730" y="3850005"/>
            <a:ext cx="913765" cy="20955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9"/>
          <p:cNvSpPr/>
          <p:nvPr/>
        </p:nvSpPr>
        <p:spPr>
          <a:xfrm rot="16200000" flipV="1">
            <a:off x="1584325" y="3179445"/>
            <a:ext cx="692150" cy="123190"/>
          </a:xfrm>
          <a:prstGeom prst="parallelogram">
            <a:avLst>
              <a:gd name="adj" fmla="val 38342"/>
            </a:avLst>
          </a:prstGeom>
          <a:solidFill>
            <a:srgbClr val="2F5BEE">
              <a:alpha val="12941"/>
            </a:srgbClr>
          </a:solidFill>
          <a:ln/>
        </p:spPr>
      </p:sp>
      <p:sp>
        <p:nvSpPr>
          <p:cNvPr id="18" name="Text 10"/>
          <p:cNvSpPr/>
          <p:nvPr/>
        </p:nvSpPr>
        <p:spPr>
          <a:xfrm rot="16200000">
            <a:off x="1584325" y="3179445"/>
            <a:ext cx="692150" cy="12319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1"/>
          <p:cNvSpPr/>
          <p:nvPr/>
        </p:nvSpPr>
        <p:spPr>
          <a:xfrm rot="16200000" flipV="1">
            <a:off x="1781175" y="3522345"/>
            <a:ext cx="692150" cy="76200"/>
          </a:xfrm>
          <a:prstGeom prst="parallelogram">
            <a:avLst>
              <a:gd name="adj" fmla="val 38342"/>
            </a:avLst>
          </a:prstGeom>
          <a:solidFill>
            <a:srgbClr val="4B8BF7">
              <a:alpha val="45882"/>
            </a:srgbClr>
          </a:solidFill>
          <a:ln/>
        </p:spPr>
      </p:sp>
      <p:sp>
        <p:nvSpPr>
          <p:cNvPr id="20" name="Text 12"/>
          <p:cNvSpPr/>
          <p:nvPr/>
        </p:nvSpPr>
        <p:spPr>
          <a:xfrm rot="16200000">
            <a:off x="1781175" y="3522345"/>
            <a:ext cx="692150" cy="7620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3"/>
          <p:cNvSpPr/>
          <p:nvPr/>
        </p:nvSpPr>
        <p:spPr>
          <a:xfrm>
            <a:off x="3370580" y="2826385"/>
            <a:ext cx="3712210" cy="692150"/>
          </a:xfrm>
          <a:prstGeom prst="rect">
            <a:avLst/>
          </a:prstGeom>
          <a:noFill/>
          <a:ln/>
        </p:spPr>
        <p:txBody>
          <a:bodyPr wrap="square" lIns="0" tIns="0" rIns="0" bIns="0" rtlCol="0" anchor="b"/>
          <a:lstStyle/>
          <a:p>
            <a:pPr algn="ctr">
              <a:lnSpc>
                <a:spcPct val="150000"/>
              </a:lnSpc>
            </a:pPr>
            <a:r>
              <a:rPr lang="en-US" sz="2000" dirty="0">
                <a:solidFill>
                  <a:srgbClr val="577FD2"/>
                </a:solidFill>
                <a:latin typeface="MiSans" pitchFamily="34" charset="0"/>
                <a:ea typeface="MiSans" pitchFamily="34" charset="-122"/>
                <a:cs typeface="MiSans" pitchFamily="34" charset="-120"/>
              </a:rPr>
              <a:t>Official Documentation</a:t>
            </a:r>
            <a:endParaRPr lang="en-US" sz="1600" dirty="0"/>
          </a:p>
        </p:txBody>
      </p:sp>
      <p:sp>
        <p:nvSpPr>
          <p:cNvPr id="22" name="Text 14"/>
          <p:cNvSpPr/>
          <p:nvPr/>
        </p:nvSpPr>
        <p:spPr>
          <a:xfrm>
            <a:off x="3512820" y="3658870"/>
            <a:ext cx="3385820" cy="26936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Refer to the official Python documentation for in-depth guides and reference materials. It’s a comprehensive resource for all Python-related queries.</a:t>
            </a:r>
            <a:endParaRPr lang="en-US" sz="1600" dirty="0"/>
          </a:p>
        </p:txBody>
      </p:sp>
      <p:sp>
        <p:nvSpPr>
          <p:cNvPr id="23" name="Text 15"/>
          <p:cNvSpPr/>
          <p:nvPr/>
        </p:nvSpPr>
        <p:spPr>
          <a:xfrm>
            <a:off x="7479665" y="2826385"/>
            <a:ext cx="3712210" cy="692150"/>
          </a:xfrm>
          <a:prstGeom prst="rect">
            <a:avLst/>
          </a:prstGeom>
          <a:noFill/>
          <a:ln/>
        </p:spPr>
        <p:txBody>
          <a:bodyPr wrap="square" lIns="0" tIns="0" rIns="0" bIns="0" rtlCol="0" anchor="b"/>
          <a:lstStyle/>
          <a:p>
            <a:pPr algn="ctr">
              <a:lnSpc>
                <a:spcPct val="150000"/>
              </a:lnSpc>
            </a:pPr>
            <a:r>
              <a:rPr lang="en-US" sz="2000" dirty="0">
                <a:solidFill>
                  <a:srgbClr val="577FD2"/>
                </a:solidFill>
                <a:latin typeface="MiSans" pitchFamily="34" charset="0"/>
                <a:ea typeface="MiSans" pitchFamily="34" charset="-122"/>
                <a:cs typeface="MiSans" pitchFamily="34" charset="-120"/>
              </a:rPr>
              <a:t>Community Resources</a:t>
            </a:r>
            <a:endParaRPr lang="en-US" sz="1600" dirty="0"/>
          </a:p>
        </p:txBody>
      </p:sp>
      <p:sp>
        <p:nvSpPr>
          <p:cNvPr id="24" name="Text 16"/>
          <p:cNvSpPr/>
          <p:nvPr/>
        </p:nvSpPr>
        <p:spPr>
          <a:xfrm>
            <a:off x="7621905" y="3658870"/>
            <a:ext cx="3385820" cy="26936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Join Python communities like the Python Discord server and local meet-ups. Engage with fellow learners and experts for support and motivation.</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13335" y="2862580"/>
            <a:ext cx="7389495" cy="2708275"/>
          </a:xfrm>
          <a:prstGeom prst="rect">
            <a:avLst/>
          </a:prstGeom>
          <a:gradFill flip="none" rotWithShape="1">
            <a:gsLst>
              <a:gs pos="0">
                <a:srgbClr val="2F5BEE">
                  <a:alpha val="13000"/>
                </a:srgbClr>
              </a:gs>
              <a:gs pos="13000">
                <a:srgbClr val="2F5BEE">
                  <a:alpha val="13000"/>
                </a:srgbClr>
              </a:gs>
              <a:gs pos="57000">
                <a:srgbClr val="2F5BEE">
                  <a:alpha val="0"/>
                </a:srgbClr>
              </a:gs>
              <a:gs pos="100000">
                <a:srgbClr val="2F5BEE">
                  <a:alpha val="0"/>
                </a:srgbClr>
              </a:gs>
            </a:gsLst>
            <a:lin ang="0" scaled="1"/>
          </a:gradFill>
          <a:ln/>
        </p:spPr>
      </p:sp>
      <p:sp>
        <p:nvSpPr>
          <p:cNvPr id="4" name="Text 1"/>
          <p:cNvSpPr/>
          <p:nvPr/>
        </p:nvSpPr>
        <p:spPr>
          <a:xfrm>
            <a:off x="-13335" y="2862580"/>
            <a:ext cx="7389495" cy="2708275"/>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19:59:42-d2nf6bh8bjvh7rlj0170.png"/>
          <p:cNvPicPr>
            <a:picLocks noChangeAspect="1"/>
          </p:cNvPicPr>
          <p:nvPr/>
        </p:nvPicPr>
        <p:blipFill>
          <a:blip r:embed="rId4"/>
          <a:stretch>
            <a:fillRect/>
          </a:stretch>
        </p:blipFill>
        <p:spPr>
          <a:xfrm>
            <a:off x="6833870" y="1052195"/>
            <a:ext cx="5708015" cy="5187950"/>
          </a:xfrm>
          <a:prstGeom prst="rect">
            <a:avLst/>
          </a:prstGeom>
        </p:spPr>
      </p:pic>
      <p:sp>
        <p:nvSpPr>
          <p:cNvPr id="6" name="Text 2"/>
          <p:cNvSpPr/>
          <p:nvPr/>
        </p:nvSpPr>
        <p:spPr>
          <a:xfrm>
            <a:off x="958850" y="1575435"/>
            <a:ext cx="813752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Final Q&amp;A &amp; Next Steps</a:t>
            </a:r>
            <a:endParaRPr lang="en-US" sz="1600" dirty="0"/>
          </a:p>
        </p:txBody>
      </p:sp>
      <p:sp>
        <p:nvSpPr>
          <p:cNvPr id="7"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8" name="Text 4"/>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0" name="Text 6"/>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2" name="Text 8"/>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4" name="Text 10"/>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6" name="Text 12"/>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18" name="Text 14"/>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9" name="Image 2" descr="https://kimi-img.moonshot.cn/pub/slides/slides_tmpl/image/25-08-27-19:59:30-d2nf68h8bjvh7rlj00pg.png"/>
          <p:cNvPicPr>
            <a:picLocks noChangeAspect="1"/>
          </p:cNvPicPr>
          <p:nvPr/>
        </p:nvPicPr>
        <p:blipFill>
          <a:blip r:embed="rId5">
            <a:alphaModFix amt="40000"/>
          </a:blip>
          <a:stretch>
            <a:fillRect/>
          </a:stretch>
        </p:blipFill>
        <p:spPr>
          <a:xfrm flipV="1">
            <a:off x="10751820" y="428625"/>
            <a:ext cx="762000" cy="76200"/>
          </a:xfrm>
          <a:prstGeom prst="rect">
            <a:avLst/>
          </a:prstGeom>
        </p:spPr>
      </p:pic>
      <p:pic>
        <p:nvPicPr>
          <p:cNvPr id="20" name="Image 3" descr="https://kimi-img.moonshot.cn/pub/slides/slides_tmpl/image/25-08-27-19:59:30-d2nf68h8bjvh7rlj00pg.png"/>
          <p:cNvPicPr>
            <a:picLocks noChangeAspect="1"/>
          </p:cNvPicPr>
          <p:nvPr/>
        </p:nvPicPr>
        <p:blipFill>
          <a:blip r:embed="rId5">
            <a:alphaModFix amt="40000"/>
          </a:blip>
          <a:stretch>
            <a:fillRect/>
          </a:stretch>
        </p:blipFill>
        <p:spPr>
          <a:xfrm flipV="1">
            <a:off x="10751820" y="559435"/>
            <a:ext cx="762000" cy="76200"/>
          </a:xfrm>
          <a:prstGeom prst="rect">
            <a:avLst/>
          </a:prstGeom>
        </p:spPr>
      </p:pic>
      <p:sp>
        <p:nvSpPr>
          <p:cNvPr id="21" name="Shape 15"/>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22" name="Text 16"/>
          <p:cNvSpPr/>
          <p:nvPr/>
        </p:nvSpPr>
        <p:spPr>
          <a:xfrm>
            <a:off x="959485" y="3251200"/>
            <a:ext cx="5620385" cy="461010"/>
          </a:xfrm>
          <a:prstGeom prst="rect">
            <a:avLst/>
          </a:prstGeom>
          <a:noFill/>
          <a:ln/>
        </p:spPr>
        <p:txBody>
          <a:bodyPr wrap="square" lIns="0" tIns="0" rIns="0" bIns="0" rtlCol="0" anchor="t"/>
          <a:lstStyle/>
          <a:p>
            <a:pPr>
              <a:lnSpc>
                <a:spcPct val="150000"/>
              </a:lnSpc>
            </a:pPr>
            <a:r>
              <a:rPr lang="en-US" sz="2000" dirty="0">
                <a:solidFill>
                  <a:srgbClr val="577FD2"/>
                </a:solidFill>
                <a:latin typeface="MiSans" pitchFamily="34" charset="0"/>
                <a:ea typeface="MiSans" pitchFamily="34" charset="-122"/>
                <a:cs typeface="MiSans" pitchFamily="34" charset="-120"/>
              </a:rPr>
              <a:t>Q&amp;A and Next Steps</a:t>
            </a:r>
            <a:endParaRPr lang="en-US" sz="1600" dirty="0"/>
          </a:p>
        </p:txBody>
      </p:sp>
      <p:sp>
        <p:nvSpPr>
          <p:cNvPr id="23" name="Text 17"/>
          <p:cNvSpPr/>
          <p:nvPr/>
        </p:nvSpPr>
        <p:spPr>
          <a:xfrm>
            <a:off x="958850" y="3712845"/>
            <a:ext cx="5621020" cy="173609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Open the floor for any remaining questions. Share resources for further learning and encourage daily practice to solidify your Python skills.</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3-d2nf6998bjvh7rlj00t0.png"/>
          <p:cNvPicPr>
            <a:picLocks noChangeAspect="1"/>
          </p:cNvPicPr>
          <p:nvPr/>
        </p:nvPicPr>
        <p:blipFill>
          <a:blip r:embed="rId4">
            <a:alphaModFix amt="40000"/>
          </a:blip>
          <a:stretch>
            <a:fillRect/>
          </a:stretch>
        </p:blipFill>
        <p:spPr>
          <a:xfrm>
            <a:off x="1290955" y="4163060"/>
            <a:ext cx="3957955" cy="4481195"/>
          </a:xfrm>
          <a:prstGeom prst="rect">
            <a:avLst/>
          </a:prstGeom>
        </p:spPr>
      </p:pic>
      <p:sp>
        <p:nvSpPr>
          <p:cNvPr id="4" name="Shape 0"/>
          <p:cNvSpPr/>
          <p:nvPr/>
        </p:nvSpPr>
        <p:spPr>
          <a:xfrm>
            <a:off x="9318547" y="6098251"/>
            <a:ext cx="2063750" cy="0"/>
          </a:xfrm>
          <a:prstGeom prst="straightConnector1">
            <a:avLst/>
          </a:prstGeom>
          <a:noFill/>
          <a:ln w="9525">
            <a:solidFill>
              <a:srgbClr val="000000">
                <a:alpha val="21961"/>
              </a:srgbClr>
            </a:solidFill>
            <a:prstDash val="solid"/>
            <a:headEnd type="none"/>
            <a:tailEnd type="none"/>
          </a:ln>
        </p:spPr>
      </p:sp>
      <p:sp>
        <p:nvSpPr>
          <p:cNvPr id="5" name="Shape 1"/>
          <p:cNvSpPr/>
          <p:nvPr/>
        </p:nvSpPr>
        <p:spPr>
          <a:xfrm>
            <a:off x="3700578" y="2744277"/>
            <a:ext cx="284480" cy="60960"/>
          </a:xfrm>
          <a:prstGeom prst="rect">
            <a:avLst/>
          </a:prstGeom>
          <a:solidFill>
            <a:srgbClr val="577FD2"/>
          </a:solidFill>
          <a:ln/>
        </p:spPr>
      </p:sp>
      <p:sp>
        <p:nvSpPr>
          <p:cNvPr id="6" name="Text 2"/>
          <p:cNvSpPr/>
          <p:nvPr/>
        </p:nvSpPr>
        <p:spPr>
          <a:xfrm>
            <a:off x="3700578" y="2744277"/>
            <a:ext cx="284480" cy="609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3"/>
          <p:cNvSpPr/>
          <p:nvPr/>
        </p:nvSpPr>
        <p:spPr>
          <a:xfrm>
            <a:off x="3700578" y="4608276"/>
            <a:ext cx="284480" cy="60960"/>
          </a:xfrm>
          <a:prstGeom prst="rect">
            <a:avLst/>
          </a:prstGeom>
          <a:solidFill>
            <a:srgbClr val="577FD2"/>
          </a:solidFill>
          <a:ln/>
        </p:spPr>
      </p:sp>
      <p:sp>
        <p:nvSpPr>
          <p:cNvPr id="8" name="Text 4"/>
          <p:cNvSpPr/>
          <p:nvPr/>
        </p:nvSpPr>
        <p:spPr>
          <a:xfrm>
            <a:off x="3700578" y="4608276"/>
            <a:ext cx="284480" cy="609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5"/>
          <p:cNvSpPr/>
          <p:nvPr/>
        </p:nvSpPr>
        <p:spPr>
          <a:xfrm>
            <a:off x="7940318" y="2757068"/>
            <a:ext cx="284480" cy="60960"/>
          </a:xfrm>
          <a:prstGeom prst="rect">
            <a:avLst/>
          </a:prstGeom>
          <a:solidFill>
            <a:srgbClr val="577FD2"/>
          </a:solidFill>
          <a:ln/>
        </p:spPr>
      </p:sp>
      <p:sp>
        <p:nvSpPr>
          <p:cNvPr id="10" name="Text 6"/>
          <p:cNvSpPr/>
          <p:nvPr/>
        </p:nvSpPr>
        <p:spPr>
          <a:xfrm>
            <a:off x="7940318" y="2757068"/>
            <a:ext cx="284480" cy="609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7"/>
          <p:cNvSpPr/>
          <p:nvPr/>
        </p:nvSpPr>
        <p:spPr>
          <a:xfrm>
            <a:off x="7940318" y="4621067"/>
            <a:ext cx="284480" cy="60960"/>
          </a:xfrm>
          <a:prstGeom prst="rect">
            <a:avLst/>
          </a:prstGeom>
          <a:solidFill>
            <a:srgbClr val="577FD2"/>
          </a:solidFill>
          <a:ln/>
        </p:spPr>
      </p:sp>
      <p:sp>
        <p:nvSpPr>
          <p:cNvPr id="12" name="Text 8"/>
          <p:cNvSpPr/>
          <p:nvPr/>
        </p:nvSpPr>
        <p:spPr>
          <a:xfrm>
            <a:off x="7940318" y="4621067"/>
            <a:ext cx="284480" cy="609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9"/>
          <p:cNvSpPr/>
          <p:nvPr/>
        </p:nvSpPr>
        <p:spPr>
          <a:xfrm>
            <a:off x="576149" y="498250"/>
            <a:ext cx="209306" cy="42231"/>
          </a:xfrm>
          <a:prstGeom prst="rect">
            <a:avLst/>
          </a:prstGeom>
          <a:solidFill>
            <a:srgbClr val="92ABDF"/>
          </a:solidFill>
          <a:ln w="12700">
            <a:solidFill>
              <a:srgbClr val="92ABDF"/>
            </a:solidFill>
            <a:prstDash val="solid"/>
          </a:ln>
        </p:spPr>
      </p:sp>
      <p:sp>
        <p:nvSpPr>
          <p:cNvPr id="14" name="Text 10"/>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1"/>
          <p:cNvSpPr/>
          <p:nvPr/>
        </p:nvSpPr>
        <p:spPr>
          <a:xfrm>
            <a:off x="576149" y="595224"/>
            <a:ext cx="209306" cy="42231"/>
          </a:xfrm>
          <a:prstGeom prst="rect">
            <a:avLst/>
          </a:prstGeom>
          <a:solidFill>
            <a:srgbClr val="92ABDF"/>
          </a:solidFill>
          <a:ln w="12700">
            <a:solidFill>
              <a:srgbClr val="92ABDF"/>
            </a:solidFill>
            <a:prstDash val="solid"/>
          </a:ln>
        </p:spPr>
      </p:sp>
      <p:sp>
        <p:nvSpPr>
          <p:cNvPr id="16" name="Text 12"/>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3"/>
          <p:cNvSpPr/>
          <p:nvPr/>
        </p:nvSpPr>
        <p:spPr>
          <a:xfrm>
            <a:off x="576149" y="692198"/>
            <a:ext cx="209306" cy="42231"/>
          </a:xfrm>
          <a:prstGeom prst="rect">
            <a:avLst/>
          </a:prstGeom>
          <a:solidFill>
            <a:srgbClr val="92ABDF"/>
          </a:solidFill>
          <a:ln w="12700">
            <a:solidFill>
              <a:srgbClr val="92ABDF"/>
            </a:solidFill>
            <a:prstDash val="solid"/>
          </a:ln>
        </p:spPr>
      </p:sp>
      <p:sp>
        <p:nvSpPr>
          <p:cNvPr id="18" name="Text 14"/>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5"/>
          <p:cNvSpPr/>
          <p:nvPr/>
        </p:nvSpPr>
        <p:spPr>
          <a:xfrm>
            <a:off x="531399" y="6143377"/>
            <a:ext cx="209306" cy="42231"/>
          </a:xfrm>
          <a:prstGeom prst="rect">
            <a:avLst/>
          </a:prstGeom>
          <a:solidFill>
            <a:srgbClr val="92ABDF"/>
          </a:solidFill>
          <a:ln w="19050">
            <a:solidFill>
              <a:srgbClr val="92ABDF"/>
            </a:solidFill>
            <a:prstDash val="solid"/>
          </a:ln>
        </p:spPr>
      </p:sp>
      <p:sp>
        <p:nvSpPr>
          <p:cNvPr id="20" name="Text 16"/>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7"/>
          <p:cNvSpPr/>
          <p:nvPr/>
        </p:nvSpPr>
        <p:spPr>
          <a:xfrm>
            <a:off x="531399" y="6240351"/>
            <a:ext cx="209306" cy="42231"/>
          </a:xfrm>
          <a:prstGeom prst="rect">
            <a:avLst/>
          </a:prstGeom>
          <a:solidFill>
            <a:srgbClr val="92ABDF"/>
          </a:solidFill>
          <a:ln w="19050">
            <a:solidFill>
              <a:srgbClr val="92ABDF"/>
            </a:solidFill>
            <a:prstDash val="solid"/>
          </a:ln>
        </p:spPr>
      </p:sp>
      <p:sp>
        <p:nvSpPr>
          <p:cNvPr id="22" name="Text 18"/>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19"/>
          <p:cNvSpPr/>
          <p:nvPr/>
        </p:nvSpPr>
        <p:spPr>
          <a:xfrm>
            <a:off x="531399" y="6337325"/>
            <a:ext cx="209306" cy="42231"/>
          </a:xfrm>
          <a:prstGeom prst="rect">
            <a:avLst/>
          </a:prstGeom>
          <a:solidFill>
            <a:srgbClr val="92ABDF"/>
          </a:solidFill>
          <a:ln w="19050">
            <a:solidFill>
              <a:srgbClr val="92ABDF"/>
            </a:solidFill>
            <a:prstDash val="solid"/>
          </a:ln>
        </p:spPr>
      </p:sp>
      <p:sp>
        <p:nvSpPr>
          <p:cNvPr id="24" name="Text 20"/>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25" name="Image 2" descr="https://kimi-img.moonshot.cn/pub/slides/slides_tmpl/image/25-08-27-19:59:30-d2nf68h8bjvh7rlj00pg.png"/>
          <p:cNvPicPr>
            <a:picLocks noChangeAspect="1"/>
          </p:cNvPicPr>
          <p:nvPr/>
        </p:nvPicPr>
        <p:blipFill>
          <a:blip r:embed="rId5">
            <a:alphaModFix amt="40000"/>
          </a:blip>
          <a:stretch>
            <a:fillRect/>
          </a:stretch>
        </p:blipFill>
        <p:spPr>
          <a:xfrm flipV="1">
            <a:off x="10751820" y="428625"/>
            <a:ext cx="762000" cy="76200"/>
          </a:xfrm>
          <a:prstGeom prst="rect">
            <a:avLst/>
          </a:prstGeom>
        </p:spPr>
      </p:pic>
      <p:pic>
        <p:nvPicPr>
          <p:cNvPr id="26" name="Image 3" descr="https://kimi-img.moonshot.cn/pub/slides/slides_tmpl/image/25-08-27-19:59:30-d2nf68h8bjvh7rlj00pg.png"/>
          <p:cNvPicPr>
            <a:picLocks noChangeAspect="1"/>
          </p:cNvPicPr>
          <p:nvPr/>
        </p:nvPicPr>
        <p:blipFill>
          <a:blip r:embed="rId5">
            <a:alphaModFix amt="40000"/>
          </a:blip>
          <a:stretch>
            <a:fillRect/>
          </a:stretch>
        </p:blipFill>
        <p:spPr>
          <a:xfrm flipV="1">
            <a:off x="10751820" y="559435"/>
            <a:ext cx="762000" cy="76200"/>
          </a:xfrm>
          <a:prstGeom prst="rect">
            <a:avLst/>
          </a:prstGeom>
        </p:spPr>
      </p:pic>
      <p:sp>
        <p:nvSpPr>
          <p:cNvPr id="27" name="Text 21"/>
          <p:cNvSpPr/>
          <p:nvPr/>
        </p:nvSpPr>
        <p:spPr>
          <a:xfrm>
            <a:off x="575945" y="1173480"/>
            <a:ext cx="2965450" cy="613767"/>
          </a:xfrm>
          <a:prstGeom prst="rect">
            <a:avLst/>
          </a:prstGeom>
          <a:noFill/>
          <a:ln/>
        </p:spPr>
        <p:txBody>
          <a:bodyPr wrap="square" lIns="91440" tIns="45720" rIns="91440" bIns="45720" rtlCol="0" anchor="t">
            <a:spAutoFit/>
          </a:bodyPr>
          <a:lstStyle/>
          <a:p>
            <a:pPr>
              <a:lnSpc>
                <a:spcPct val="100000"/>
              </a:lnSpc>
            </a:pPr>
            <a:r>
              <a:rPr lang="en-US" sz="4000" b="1" dirty="0">
                <a:solidFill>
                  <a:srgbClr val="000000"/>
                </a:solidFill>
                <a:latin typeface="MiSans" pitchFamily="34" charset="0"/>
                <a:ea typeface="MiSans" pitchFamily="34" charset="-122"/>
                <a:cs typeface="MiSans" pitchFamily="34" charset="-120"/>
              </a:rPr>
              <a:t>CONTENTS</a:t>
            </a:r>
            <a:endParaRPr lang="en-US" sz="1600" dirty="0"/>
          </a:p>
        </p:txBody>
      </p:sp>
      <p:sp>
        <p:nvSpPr>
          <p:cNvPr id="28" name="Text 22"/>
          <p:cNvSpPr/>
          <p:nvPr/>
        </p:nvSpPr>
        <p:spPr>
          <a:xfrm>
            <a:off x="3314484" y="1896648"/>
            <a:ext cx="1618942" cy="812800"/>
          </a:xfrm>
          <a:prstGeom prst="rect">
            <a:avLst/>
          </a:prstGeom>
          <a:noFill/>
          <a:ln/>
        </p:spPr>
        <p:txBody>
          <a:bodyPr wrap="square" lIns="91440" tIns="45720" rIns="91440" bIns="45720" rtlCol="0" anchor="t">
            <a:spAutoFit/>
          </a:bodyPr>
          <a:lstStyle/>
          <a:p>
            <a:pPr algn="ctr">
              <a:lnSpc>
                <a:spcPct val="100000"/>
              </a:lnSpc>
            </a:pPr>
            <a:r>
              <a:rPr lang="en-US" sz="4800" dirty="0">
                <a:solidFill>
                  <a:srgbClr val="000000"/>
                </a:solidFill>
                <a:latin typeface="Noto Sans SC" pitchFamily="34" charset="0"/>
                <a:ea typeface="Noto Sans SC" pitchFamily="34" charset="-122"/>
                <a:cs typeface="Noto Sans SC" pitchFamily="34" charset="-120"/>
              </a:rPr>
              <a:t>01.</a:t>
            </a:r>
            <a:endParaRPr lang="en-US" sz="1600" dirty="0"/>
          </a:p>
        </p:txBody>
      </p:sp>
      <p:sp>
        <p:nvSpPr>
          <p:cNvPr id="29" name="Text 23"/>
          <p:cNvSpPr/>
          <p:nvPr/>
        </p:nvSpPr>
        <p:spPr>
          <a:xfrm>
            <a:off x="3599815" y="2914650"/>
            <a:ext cx="3813810" cy="951230"/>
          </a:xfrm>
          <a:prstGeom prst="rect">
            <a:avLst/>
          </a:prstGeom>
          <a:noFill/>
          <a:ln/>
        </p:spPr>
        <p:txBody>
          <a:bodyPr wrap="square" lIns="91440" tIns="45720" rIns="91440" bIns="45720" rtlCol="0" anchor="t"/>
          <a:lstStyle/>
          <a:p>
            <a:pPr>
              <a:lnSpc>
                <a:spcPct val="100000"/>
              </a:lnSpc>
            </a:pPr>
            <a:r>
              <a:rPr lang="en-US" sz="2000" dirty="0">
                <a:solidFill>
                  <a:srgbClr val="595959"/>
                </a:solidFill>
                <a:latin typeface="MiSans" pitchFamily="34" charset="0"/>
                <a:ea typeface="MiSans" pitchFamily="34" charset="-122"/>
                <a:cs typeface="MiSans" pitchFamily="34" charset="-120"/>
              </a:rPr>
              <a:t>OOP Foundations</a:t>
            </a:r>
            <a:endParaRPr lang="en-US" sz="1600" dirty="0"/>
          </a:p>
        </p:txBody>
      </p:sp>
      <p:sp>
        <p:nvSpPr>
          <p:cNvPr id="30" name="Text 24"/>
          <p:cNvSpPr/>
          <p:nvPr/>
        </p:nvSpPr>
        <p:spPr>
          <a:xfrm>
            <a:off x="7554224" y="1909439"/>
            <a:ext cx="1618942" cy="812800"/>
          </a:xfrm>
          <a:prstGeom prst="rect">
            <a:avLst/>
          </a:prstGeom>
          <a:noFill/>
          <a:ln/>
        </p:spPr>
        <p:txBody>
          <a:bodyPr wrap="square" lIns="91440" tIns="45720" rIns="91440" bIns="45720" rtlCol="0" anchor="t">
            <a:spAutoFit/>
          </a:bodyPr>
          <a:lstStyle/>
          <a:p>
            <a:pPr algn="ctr">
              <a:lnSpc>
                <a:spcPct val="100000"/>
              </a:lnSpc>
            </a:pPr>
            <a:r>
              <a:rPr lang="en-US" sz="4800" dirty="0">
                <a:solidFill>
                  <a:srgbClr val="000000"/>
                </a:solidFill>
                <a:latin typeface="Noto Sans SC" pitchFamily="34" charset="0"/>
                <a:ea typeface="Noto Sans SC" pitchFamily="34" charset="-122"/>
                <a:cs typeface="Noto Sans SC" pitchFamily="34" charset="-120"/>
              </a:rPr>
              <a:t>02.</a:t>
            </a:r>
            <a:endParaRPr lang="en-US" sz="1600" dirty="0"/>
          </a:p>
        </p:txBody>
      </p:sp>
      <p:sp>
        <p:nvSpPr>
          <p:cNvPr id="31" name="Text 25"/>
          <p:cNvSpPr/>
          <p:nvPr/>
        </p:nvSpPr>
        <p:spPr>
          <a:xfrm>
            <a:off x="7825740" y="2899410"/>
            <a:ext cx="3813810" cy="951230"/>
          </a:xfrm>
          <a:prstGeom prst="rect">
            <a:avLst/>
          </a:prstGeom>
          <a:noFill/>
          <a:ln/>
        </p:spPr>
        <p:txBody>
          <a:bodyPr wrap="square" lIns="91440" tIns="45720" rIns="91440" bIns="45720" rtlCol="0" anchor="t"/>
          <a:lstStyle/>
          <a:p>
            <a:pPr>
              <a:lnSpc>
                <a:spcPct val="100000"/>
              </a:lnSpc>
            </a:pPr>
            <a:r>
              <a:rPr lang="en-US" sz="2000" dirty="0">
                <a:solidFill>
                  <a:srgbClr val="595959"/>
                </a:solidFill>
                <a:latin typeface="MiSans" pitchFamily="34" charset="0"/>
                <a:ea typeface="MiSans" pitchFamily="34" charset="-122"/>
                <a:cs typeface="MiSans" pitchFamily="34" charset="-120"/>
              </a:rPr>
              <a:t>Standard Libraries</a:t>
            </a:r>
            <a:endParaRPr lang="en-US" sz="1600" dirty="0"/>
          </a:p>
        </p:txBody>
      </p:sp>
      <p:sp>
        <p:nvSpPr>
          <p:cNvPr id="32" name="Text 26"/>
          <p:cNvSpPr/>
          <p:nvPr/>
        </p:nvSpPr>
        <p:spPr>
          <a:xfrm>
            <a:off x="3314484" y="3760647"/>
            <a:ext cx="1618942" cy="812800"/>
          </a:xfrm>
          <a:prstGeom prst="rect">
            <a:avLst/>
          </a:prstGeom>
          <a:noFill/>
          <a:ln/>
        </p:spPr>
        <p:txBody>
          <a:bodyPr wrap="square" lIns="91440" tIns="45720" rIns="91440" bIns="45720" rtlCol="0" anchor="t">
            <a:spAutoFit/>
          </a:bodyPr>
          <a:lstStyle/>
          <a:p>
            <a:pPr algn="ctr">
              <a:lnSpc>
                <a:spcPct val="100000"/>
              </a:lnSpc>
            </a:pPr>
            <a:r>
              <a:rPr lang="en-US" sz="4800" dirty="0">
                <a:solidFill>
                  <a:srgbClr val="000000"/>
                </a:solidFill>
                <a:latin typeface="Noto Sans SC" pitchFamily="34" charset="0"/>
                <a:ea typeface="Noto Sans SC" pitchFamily="34" charset="-122"/>
                <a:cs typeface="Noto Sans SC" pitchFamily="34" charset="-120"/>
              </a:rPr>
              <a:t>03.</a:t>
            </a:r>
            <a:endParaRPr lang="en-US" sz="1600" dirty="0"/>
          </a:p>
        </p:txBody>
      </p:sp>
      <p:sp>
        <p:nvSpPr>
          <p:cNvPr id="33" name="Text 27"/>
          <p:cNvSpPr/>
          <p:nvPr/>
        </p:nvSpPr>
        <p:spPr>
          <a:xfrm>
            <a:off x="3599815" y="4779010"/>
            <a:ext cx="3814445" cy="1089660"/>
          </a:xfrm>
          <a:prstGeom prst="rect">
            <a:avLst/>
          </a:prstGeom>
          <a:noFill/>
          <a:ln/>
        </p:spPr>
        <p:txBody>
          <a:bodyPr wrap="square" lIns="91440" tIns="45720" rIns="91440" bIns="45720" rtlCol="0" anchor="t"/>
          <a:lstStyle/>
          <a:p>
            <a:pPr>
              <a:lnSpc>
                <a:spcPct val="150000"/>
              </a:lnSpc>
            </a:pPr>
            <a:r>
              <a:rPr lang="en-US" sz="2000" dirty="0">
                <a:solidFill>
                  <a:srgbClr val="595959"/>
                </a:solidFill>
                <a:latin typeface="MiSans" pitchFamily="34" charset="0"/>
                <a:ea typeface="MiSans" pitchFamily="34" charset="-122"/>
                <a:cs typeface="MiSans" pitchFamily="34" charset="-120"/>
              </a:rPr>
              <a:t>Mini Projects</a:t>
            </a:r>
            <a:endParaRPr lang="en-US" sz="1600" dirty="0"/>
          </a:p>
        </p:txBody>
      </p:sp>
      <p:sp>
        <p:nvSpPr>
          <p:cNvPr id="34" name="Text 28"/>
          <p:cNvSpPr/>
          <p:nvPr/>
        </p:nvSpPr>
        <p:spPr>
          <a:xfrm>
            <a:off x="7554224" y="3773438"/>
            <a:ext cx="1618942" cy="812800"/>
          </a:xfrm>
          <a:prstGeom prst="rect">
            <a:avLst/>
          </a:prstGeom>
          <a:noFill/>
          <a:ln/>
        </p:spPr>
        <p:txBody>
          <a:bodyPr wrap="square" lIns="91440" tIns="45720" rIns="91440" bIns="45720" rtlCol="0" anchor="t">
            <a:spAutoFit/>
          </a:bodyPr>
          <a:lstStyle/>
          <a:p>
            <a:pPr algn="ctr">
              <a:lnSpc>
                <a:spcPct val="100000"/>
              </a:lnSpc>
            </a:pPr>
            <a:r>
              <a:rPr lang="en-US" sz="4800" dirty="0">
                <a:solidFill>
                  <a:srgbClr val="000000"/>
                </a:solidFill>
                <a:latin typeface="Noto Sans SC" pitchFamily="34" charset="0"/>
                <a:ea typeface="Noto Sans SC" pitchFamily="34" charset="-122"/>
                <a:cs typeface="Noto Sans SC" pitchFamily="34" charset="-120"/>
              </a:rPr>
              <a:t>04.</a:t>
            </a:r>
            <a:endParaRPr lang="en-US" sz="1600" dirty="0"/>
          </a:p>
        </p:txBody>
      </p:sp>
      <p:sp>
        <p:nvSpPr>
          <p:cNvPr id="35" name="Text 29"/>
          <p:cNvSpPr/>
          <p:nvPr/>
        </p:nvSpPr>
        <p:spPr>
          <a:xfrm>
            <a:off x="7845425" y="4779010"/>
            <a:ext cx="3814445" cy="1089660"/>
          </a:xfrm>
          <a:prstGeom prst="rect">
            <a:avLst/>
          </a:prstGeom>
          <a:noFill/>
          <a:ln/>
        </p:spPr>
        <p:txBody>
          <a:bodyPr wrap="square" lIns="91440" tIns="45720" rIns="91440" bIns="45720" rtlCol="0" anchor="t"/>
          <a:lstStyle/>
          <a:p>
            <a:pPr>
              <a:lnSpc>
                <a:spcPct val="150000"/>
              </a:lnSpc>
            </a:pPr>
            <a:r>
              <a:rPr lang="en-US" sz="2000" dirty="0">
                <a:solidFill>
                  <a:srgbClr val="595959"/>
                </a:solidFill>
                <a:latin typeface="MiSans" pitchFamily="34" charset="0"/>
                <a:ea typeface="MiSans" pitchFamily="34" charset="-122"/>
                <a:cs typeface="MiSans" pitchFamily="34" charset="-120"/>
              </a:rPr>
              <a:t>Wrap-up</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52-d2nf6e18bjvh7rlj01lg.png"/>
          <p:cNvPicPr>
            <a:picLocks noChangeAspect="1"/>
          </p:cNvPicPr>
          <p:nvPr/>
        </p:nvPicPr>
        <p:blipFill>
          <a:blip r:embed="rId3"/>
          <a:stretch>
            <a:fillRect/>
          </a:stretch>
        </p:blipFill>
        <p:spPr>
          <a:xfrm>
            <a:off x="0" y="2540"/>
            <a:ext cx="12192000" cy="6855460"/>
          </a:xfrm>
          <a:prstGeom prst="rect">
            <a:avLst/>
          </a:prstGeom>
        </p:spPr>
      </p:pic>
      <p:sp>
        <p:nvSpPr>
          <p:cNvPr id="3" name="Shape 0"/>
          <p:cNvSpPr/>
          <p:nvPr/>
        </p:nvSpPr>
        <p:spPr>
          <a:xfrm>
            <a:off x="419100" y="2726690"/>
            <a:ext cx="7735570" cy="1471930"/>
          </a:xfrm>
          <a:prstGeom prst="rect">
            <a:avLst/>
          </a:prstGeom>
          <a:gradFill flip="none" rotWithShape="1">
            <a:gsLst>
              <a:gs pos="0">
                <a:srgbClr val="FFFFFF">
                  <a:alpha val="46000"/>
                </a:srgbClr>
              </a:gs>
              <a:gs pos="30000">
                <a:srgbClr val="F9FBFD">
                  <a:alpha val="69000"/>
                </a:srgbClr>
              </a:gs>
              <a:gs pos="82000">
                <a:srgbClr val="FFFFFF">
                  <a:alpha val="0"/>
                </a:srgbClr>
              </a:gs>
              <a:gs pos="100000">
                <a:srgbClr val="FFFFFF">
                  <a:alpha val="0"/>
                </a:srgbClr>
              </a:gs>
            </a:gsLst>
            <a:lin ang="0" scaled="1"/>
          </a:gradFill>
          <a:ln/>
        </p:spPr>
      </p:sp>
      <p:sp>
        <p:nvSpPr>
          <p:cNvPr id="4" name="Text 1"/>
          <p:cNvSpPr/>
          <p:nvPr/>
        </p:nvSpPr>
        <p:spPr>
          <a:xfrm>
            <a:off x="419100" y="2726690"/>
            <a:ext cx="7735570" cy="14719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732359" y="810670"/>
            <a:ext cx="209306" cy="42231"/>
          </a:xfrm>
          <a:prstGeom prst="rect">
            <a:avLst/>
          </a:prstGeom>
          <a:solidFill>
            <a:srgbClr val="808080"/>
          </a:solidFill>
          <a:ln w="19050">
            <a:solidFill>
              <a:srgbClr val="808080"/>
            </a:solidFill>
            <a:prstDash val="solid"/>
          </a:ln>
        </p:spPr>
      </p:sp>
      <p:sp>
        <p:nvSpPr>
          <p:cNvPr id="6" name="Text 3"/>
          <p:cNvSpPr/>
          <p:nvPr/>
        </p:nvSpPr>
        <p:spPr>
          <a:xfrm>
            <a:off x="732359" y="81067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732359" y="907644"/>
            <a:ext cx="209306" cy="42231"/>
          </a:xfrm>
          <a:prstGeom prst="rect">
            <a:avLst/>
          </a:prstGeom>
          <a:solidFill>
            <a:srgbClr val="808080"/>
          </a:solidFill>
          <a:ln w="19050">
            <a:solidFill>
              <a:srgbClr val="808080"/>
            </a:solidFill>
            <a:prstDash val="solid"/>
          </a:ln>
        </p:spPr>
      </p:sp>
      <p:sp>
        <p:nvSpPr>
          <p:cNvPr id="8" name="Text 5"/>
          <p:cNvSpPr/>
          <p:nvPr/>
        </p:nvSpPr>
        <p:spPr>
          <a:xfrm>
            <a:off x="732359" y="90764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732359" y="1004618"/>
            <a:ext cx="209306" cy="42231"/>
          </a:xfrm>
          <a:prstGeom prst="rect">
            <a:avLst/>
          </a:prstGeom>
          <a:solidFill>
            <a:srgbClr val="808080"/>
          </a:solidFill>
          <a:ln w="19050">
            <a:solidFill>
              <a:srgbClr val="808080"/>
            </a:solidFill>
            <a:prstDash val="solid"/>
          </a:ln>
        </p:spPr>
      </p:sp>
      <p:sp>
        <p:nvSpPr>
          <p:cNvPr id="10" name="Text 7"/>
          <p:cNvSpPr/>
          <p:nvPr/>
        </p:nvSpPr>
        <p:spPr>
          <a:xfrm>
            <a:off x="732359" y="1004618"/>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1" descr="https://kimi-img.moonshot.cn/pub/slides/slides_tmpl/image/25-08-27-19:59:30-d2nf68h8bjvh7rlj00p0.png"/>
          <p:cNvPicPr>
            <a:picLocks noChangeAspect="1"/>
          </p:cNvPicPr>
          <p:nvPr/>
        </p:nvPicPr>
        <p:blipFill>
          <a:blip r:embed="rId4">
            <a:alphaModFix amt="40000"/>
          </a:blip>
          <a:stretch>
            <a:fillRect/>
          </a:stretch>
        </p:blipFill>
        <p:spPr>
          <a:xfrm rot="16200000">
            <a:off x="10665460" y="330200"/>
            <a:ext cx="262890" cy="1170305"/>
          </a:xfrm>
          <a:prstGeom prst="rect">
            <a:avLst/>
          </a:prstGeom>
        </p:spPr>
      </p:pic>
      <p:sp>
        <p:nvSpPr>
          <p:cNvPr id="12" name="Shape 8"/>
          <p:cNvSpPr/>
          <p:nvPr/>
        </p:nvSpPr>
        <p:spPr>
          <a:xfrm>
            <a:off x="626745" y="5819775"/>
            <a:ext cx="4345305" cy="331470"/>
          </a:xfrm>
          <a:prstGeom prst="rect">
            <a:avLst/>
          </a:prstGeom>
          <a:solidFill>
            <a:srgbClr val="000000">
              <a:alpha val="0"/>
            </a:srgbClr>
          </a:solidFill>
          <a:ln/>
        </p:spPr>
      </p:sp>
      <p:sp>
        <p:nvSpPr>
          <p:cNvPr id="13" name="Text 9"/>
          <p:cNvSpPr/>
          <p:nvPr/>
        </p:nvSpPr>
        <p:spPr>
          <a:xfrm>
            <a:off x="626745" y="5819775"/>
            <a:ext cx="4345305" cy="331470"/>
          </a:xfrm>
          <a:prstGeom prst="rect">
            <a:avLst/>
          </a:prstGeom>
          <a:noFill/>
          <a:ln/>
        </p:spPr>
        <p:txBody>
          <a:bodyPr wrap="square" lIns="45720" tIns="91440" rIns="91440" bIns="45720" rtlCol="0" anchor="t"/>
          <a:lstStyle/>
          <a:p>
            <a:pPr>
              <a:lnSpc>
                <a:spcPct val="90000"/>
              </a:lnSpc>
            </a:pPr>
            <a:r>
              <a:rPr lang="en-US" sz="1600" dirty="0">
                <a:solidFill>
                  <a:srgbClr val="000000"/>
                </a:solidFill>
                <a:latin typeface="MiSans" pitchFamily="34" charset="0"/>
                <a:ea typeface="MiSans" pitchFamily="34" charset="-122"/>
                <a:cs typeface="MiSans" pitchFamily="34" charset="-120"/>
              </a:rPr>
              <a:t>Sean Wong</a:t>
            </a:r>
            <a:endParaRPr lang="en-US" sz="1600" dirty="0"/>
          </a:p>
        </p:txBody>
      </p:sp>
      <p:sp>
        <p:nvSpPr>
          <p:cNvPr id="14" name="Text 10"/>
          <p:cNvSpPr/>
          <p:nvPr/>
        </p:nvSpPr>
        <p:spPr>
          <a:xfrm>
            <a:off x="7211695" y="5819775"/>
            <a:ext cx="4448810" cy="366395"/>
          </a:xfrm>
          <a:prstGeom prst="rect">
            <a:avLst/>
          </a:prstGeom>
          <a:noFill/>
          <a:ln/>
        </p:spPr>
        <p:txBody>
          <a:bodyPr wrap="square" lIns="91440" tIns="45720" rIns="91440" bIns="45720" rtlCol="0" anchor="t"/>
          <a:lstStyle/>
          <a:p>
            <a:pPr algn="r">
              <a:lnSpc>
                <a:spcPct val="90000"/>
              </a:lnSpc>
            </a:pPr>
            <a:r>
              <a:rPr lang="en-US" sz="1600" dirty="0">
                <a:solidFill>
                  <a:srgbClr val="000000"/>
                </a:solidFill>
                <a:latin typeface="MiSans" pitchFamily="34" charset="0"/>
                <a:ea typeface="MiSans" pitchFamily="34" charset="-122"/>
                <a:cs typeface="MiSans" pitchFamily="34" charset="-120"/>
              </a:rPr>
              <a:t>2025/08/05</a:t>
            </a:r>
            <a:endParaRPr lang="en-US" sz="1600" dirty="0"/>
          </a:p>
        </p:txBody>
      </p:sp>
      <p:sp>
        <p:nvSpPr>
          <p:cNvPr id="15" name="Shape 11"/>
          <p:cNvSpPr/>
          <p:nvPr/>
        </p:nvSpPr>
        <p:spPr>
          <a:xfrm>
            <a:off x="5099607" y="5982681"/>
            <a:ext cx="2063750" cy="0"/>
          </a:xfrm>
          <a:prstGeom prst="straightConnector1">
            <a:avLst/>
          </a:prstGeom>
          <a:noFill/>
          <a:ln w="9525">
            <a:solidFill>
              <a:srgbClr val="000000">
                <a:alpha val="21961"/>
              </a:srgbClr>
            </a:solidFill>
            <a:prstDash val="solid"/>
            <a:headEnd type="none"/>
            <a:tailEnd type="none"/>
          </a:ln>
        </p:spPr>
      </p:sp>
      <p:sp>
        <p:nvSpPr>
          <p:cNvPr id="16" name="Shape 12"/>
          <p:cNvSpPr/>
          <p:nvPr/>
        </p:nvSpPr>
        <p:spPr>
          <a:xfrm>
            <a:off x="626745" y="3064510"/>
            <a:ext cx="11033760" cy="893445"/>
          </a:xfrm>
          <a:prstGeom prst="rect">
            <a:avLst/>
          </a:prstGeom>
          <a:solidFill>
            <a:srgbClr val="000000">
              <a:alpha val="0"/>
            </a:srgbClr>
          </a:solidFill>
          <a:ln/>
        </p:spPr>
      </p:sp>
      <p:sp>
        <p:nvSpPr>
          <p:cNvPr id="17" name="Text 13"/>
          <p:cNvSpPr/>
          <p:nvPr/>
        </p:nvSpPr>
        <p:spPr>
          <a:xfrm>
            <a:off x="626745" y="3064510"/>
            <a:ext cx="11033760" cy="893445"/>
          </a:xfrm>
          <a:prstGeom prst="rect">
            <a:avLst/>
          </a:prstGeom>
          <a:noFill/>
          <a:ln/>
        </p:spPr>
        <p:txBody>
          <a:bodyPr wrap="square" lIns="45720" tIns="91440" rIns="91440" bIns="45720" rtlCol="0" anchor="b"/>
          <a:lstStyle/>
          <a:p>
            <a:pPr>
              <a:lnSpc>
                <a:spcPct val="130000"/>
              </a:lnSpc>
            </a:pPr>
            <a:r>
              <a:rPr lang="en-US" sz="5400">
                <a:solidFill>
                  <a:srgbClr val="000000"/>
                </a:solidFill>
                <a:latin typeface="MiSans" pitchFamily="34" charset="0"/>
                <a:ea typeface="MiSans" pitchFamily="34" charset="-122"/>
                <a:cs typeface="MiSans" pitchFamily="34" charset="-120"/>
              </a:rPr>
              <a:t>THANK YOU！</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pic>
        <p:nvPicPr>
          <p:cNvPr id="6"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7" name="Text 0"/>
          <p:cNvSpPr/>
          <p:nvPr/>
        </p:nvSpPr>
        <p:spPr>
          <a:xfrm>
            <a:off x="8197052" y="2654618"/>
            <a:ext cx="1618942" cy="1431330"/>
          </a:xfrm>
          <a:prstGeom prst="rect">
            <a:avLst/>
          </a:prstGeom>
          <a:noFill/>
          <a:ln/>
        </p:spPr>
        <p:txBody>
          <a:bodyPr wrap="square" lIns="91440" tIns="45720" rIns="91440" bIns="45720" rtlCol="0" anchor="t">
            <a:spAutoFit/>
          </a:bodyPr>
          <a:lstStyle/>
          <a:p>
            <a:pPr algn="ctr">
              <a:lnSpc>
                <a:spcPct val="100000"/>
              </a:lnSpc>
            </a:pPr>
            <a:r>
              <a:rPr lang="en-US" sz="8500" dirty="0">
                <a:solidFill>
                  <a:srgbClr val="F2F7FA"/>
                </a:solidFill>
                <a:latin typeface="Noto Sans SC" pitchFamily="34" charset="0"/>
                <a:ea typeface="Noto Sans SC" pitchFamily="34" charset="-122"/>
                <a:cs typeface="Noto Sans SC" pitchFamily="34" charset="-120"/>
              </a:rPr>
              <a:t>01</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pPr>
              <a:lnSpc>
                <a:spcPct val="100000"/>
              </a:lnSpc>
            </a:pPr>
            <a:r>
              <a:rPr lang="en-US" sz="3400" dirty="0">
                <a:solidFill>
                  <a:srgbClr val="0D0D0D"/>
                </a:solidFill>
                <a:latin typeface="MiSans" pitchFamily="34" charset="0"/>
                <a:ea typeface="MiSans" pitchFamily="34" charset="-122"/>
                <a:cs typeface="MiSans" pitchFamily="34" charset="-120"/>
              </a:rPr>
              <a:t>OOP Foundations</a:t>
            </a:r>
            <a:endParaRPr lang="en-US" sz="1600" dirty="0"/>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0"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32765" y="3225800"/>
            <a:ext cx="11161395" cy="1572260"/>
          </a:xfrm>
          <a:prstGeom prst="roundRect">
            <a:avLst>
              <a:gd name="adj" fmla="val 16667"/>
            </a:avLst>
          </a:prstGeom>
          <a:gradFill flip="none" rotWithShape="1">
            <a:gsLst>
              <a:gs pos="0">
                <a:srgbClr val="2F5BEE">
                  <a:alpha val="25000"/>
                </a:srgbClr>
              </a:gs>
              <a:gs pos="57000">
                <a:srgbClr val="EAEEF4">
                  <a:alpha val="0"/>
                </a:srgbClr>
              </a:gs>
              <a:gs pos="100000">
                <a:srgbClr val="FFFFFF">
                  <a:alpha val="78000"/>
                </a:srgbClr>
              </a:gs>
            </a:gsLst>
            <a:lin ang="10800000" scaled="1"/>
          </a:gradFill>
          <a:ln/>
        </p:spPr>
      </p:sp>
      <p:sp>
        <p:nvSpPr>
          <p:cNvPr id="4" name="Text 1"/>
          <p:cNvSpPr/>
          <p:nvPr/>
        </p:nvSpPr>
        <p:spPr>
          <a:xfrm>
            <a:off x="532765" y="3225800"/>
            <a:ext cx="11161395" cy="157226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532765" y="4980305"/>
            <a:ext cx="11161395" cy="1572260"/>
          </a:xfrm>
          <a:prstGeom prst="roundRect">
            <a:avLst>
              <a:gd name="adj" fmla="val 16667"/>
            </a:avLst>
          </a:prstGeom>
          <a:gradFill flip="none" rotWithShape="1">
            <a:gsLst>
              <a:gs pos="0">
                <a:srgbClr val="2F5BEE">
                  <a:alpha val="25000"/>
                </a:srgbClr>
              </a:gs>
              <a:gs pos="57000">
                <a:srgbClr val="EAEEF4">
                  <a:alpha val="0"/>
                </a:srgbClr>
              </a:gs>
              <a:gs pos="100000">
                <a:srgbClr val="FFFFFF">
                  <a:alpha val="78000"/>
                </a:srgbClr>
              </a:gs>
            </a:gsLst>
            <a:path path="circle">
              <a:fillToRect r="100000" b="100000"/>
            </a:path>
            <a:tileRect l="-100000" t="-100000"/>
          </a:gradFill>
          <a:ln/>
        </p:spPr>
      </p:sp>
      <p:sp>
        <p:nvSpPr>
          <p:cNvPr id="6" name="Text 3"/>
          <p:cNvSpPr/>
          <p:nvPr/>
        </p:nvSpPr>
        <p:spPr>
          <a:xfrm>
            <a:off x="532765" y="4980305"/>
            <a:ext cx="11161395" cy="15722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532765" y="1504315"/>
            <a:ext cx="11161395" cy="1572260"/>
          </a:xfrm>
          <a:prstGeom prst="roundRect">
            <a:avLst>
              <a:gd name="adj" fmla="val 16667"/>
            </a:avLst>
          </a:prstGeom>
          <a:gradFill flip="none" rotWithShape="1">
            <a:gsLst>
              <a:gs pos="0">
                <a:srgbClr val="2F5BEE">
                  <a:alpha val="25000"/>
                </a:srgbClr>
              </a:gs>
              <a:gs pos="57000">
                <a:srgbClr val="EAEEF4">
                  <a:alpha val="0"/>
                </a:srgbClr>
              </a:gs>
              <a:gs pos="100000">
                <a:srgbClr val="FFFFFF">
                  <a:alpha val="78000"/>
                </a:srgbClr>
              </a:gs>
            </a:gsLst>
            <a:path path="circle">
              <a:fillToRect r="100000" b="100000"/>
            </a:path>
            <a:tileRect l="-100000" t="-100000"/>
          </a:gradFill>
          <a:ln/>
        </p:spPr>
      </p:sp>
      <p:sp>
        <p:nvSpPr>
          <p:cNvPr id="8" name="Text 5"/>
          <p:cNvSpPr/>
          <p:nvPr/>
        </p:nvSpPr>
        <p:spPr>
          <a:xfrm>
            <a:off x="532765" y="1504315"/>
            <a:ext cx="11161395" cy="15722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541020" y="53213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Objects vs Dictionaries</a:t>
            </a:r>
            <a:endParaRPr lang="en-US" sz="1600" dirty="0"/>
          </a:p>
        </p:txBody>
      </p:sp>
      <p:pic>
        <p:nvPicPr>
          <p:cNvPr id="10" name="Image 1" descr="https://kimi-img.moonshot.cn/pub/slides/slides_tmpl/image/25-08-27-19:59:30-d2nf68h8bjvh7rlj00pg.png"/>
          <p:cNvPicPr>
            <a:picLocks noChangeAspect="1"/>
          </p:cNvPicPr>
          <p:nvPr/>
        </p:nvPicPr>
        <p:blipFill>
          <a:blip r:embed="rId4">
            <a:alphaModFix amt="40000"/>
          </a:blip>
          <a:stretch>
            <a:fillRect/>
          </a:stretch>
        </p:blipFill>
        <p:spPr>
          <a:xfrm flipV="1">
            <a:off x="10751820" y="428625"/>
            <a:ext cx="762000" cy="76200"/>
          </a:xfrm>
          <a:prstGeom prst="rect">
            <a:avLst/>
          </a:prstGeom>
        </p:spPr>
      </p:pic>
      <p:pic>
        <p:nvPicPr>
          <p:cNvPr id="11" name="Image 2" descr="https://kimi-img.moonshot.cn/pub/slides/slides_tmpl/image/25-08-27-19:59:30-d2nf68h8bjvh7rlj00pg.png"/>
          <p:cNvPicPr>
            <a:picLocks noChangeAspect="1"/>
          </p:cNvPicPr>
          <p:nvPr/>
        </p:nvPicPr>
        <p:blipFill>
          <a:blip r:embed="rId4">
            <a:alphaModFix amt="40000"/>
          </a:blip>
          <a:stretch>
            <a:fillRect/>
          </a:stretch>
        </p:blipFill>
        <p:spPr>
          <a:xfrm flipV="1">
            <a:off x="10751820" y="559435"/>
            <a:ext cx="762000" cy="76200"/>
          </a:xfrm>
          <a:prstGeom prst="rect">
            <a:avLst/>
          </a:prstGeom>
        </p:spPr>
      </p:pic>
      <p:pic>
        <p:nvPicPr>
          <p:cNvPr id="12" name="Image 3" descr="https://kimi-img.moonshot.cn/pub/slides/slides_tmpl/image/25-08-27-19:59:37-d2nf6a98bjvh7rlj00ug.png"/>
          <p:cNvPicPr>
            <a:picLocks noChangeAspect="1"/>
          </p:cNvPicPr>
          <p:nvPr/>
        </p:nvPicPr>
        <p:blipFill>
          <a:blip r:embed="rId5">
            <a:alphaModFix amt="80000"/>
          </a:blip>
          <a:stretch>
            <a:fillRect/>
          </a:stretch>
        </p:blipFill>
        <p:spPr>
          <a:xfrm>
            <a:off x="1369695" y="1567180"/>
            <a:ext cx="1396365" cy="1476375"/>
          </a:xfrm>
          <a:prstGeom prst="rect">
            <a:avLst/>
          </a:prstGeom>
        </p:spPr>
      </p:pic>
      <p:pic>
        <p:nvPicPr>
          <p:cNvPr id="13" name="Image 4" descr="https://kimi-img.moonshot.cn/pub/slides/slides_tmpl/image/25-08-27-19:59:49-d2nf6d98bjvh7rlj01f0.png"/>
          <p:cNvPicPr>
            <a:picLocks noChangeAspect="1"/>
          </p:cNvPicPr>
          <p:nvPr/>
        </p:nvPicPr>
        <p:blipFill>
          <a:blip r:embed="rId6"/>
          <a:stretch>
            <a:fillRect/>
          </a:stretch>
        </p:blipFill>
        <p:spPr>
          <a:xfrm>
            <a:off x="982981" y="2131785"/>
            <a:ext cx="876300" cy="889000"/>
          </a:xfrm>
          <a:prstGeom prst="rect">
            <a:avLst/>
          </a:prstGeom>
        </p:spPr>
      </p:pic>
      <p:pic>
        <p:nvPicPr>
          <p:cNvPr id="14" name="Image 5" descr="https://kimi-img.moonshot.cn/pub/slides/slides_tmpl/image/25-08-27-19:59:33-d2nf6998bjvh7rlj00r0.png"/>
          <p:cNvPicPr>
            <a:picLocks noChangeAspect="1"/>
          </p:cNvPicPr>
          <p:nvPr/>
        </p:nvPicPr>
        <p:blipFill>
          <a:blip r:embed="rId7"/>
          <a:stretch>
            <a:fillRect/>
          </a:stretch>
        </p:blipFill>
        <p:spPr>
          <a:xfrm>
            <a:off x="1844675" y="1614805"/>
            <a:ext cx="1204595" cy="1209040"/>
          </a:xfrm>
          <a:prstGeom prst="rect">
            <a:avLst/>
          </a:prstGeom>
        </p:spPr>
      </p:pic>
      <p:pic>
        <p:nvPicPr>
          <p:cNvPr id="15" name="Image 6" descr="https://kimi-img.moonshot.cn/pub/slides/slides_tmpl/image/25-08-27-19:59:37-d2nf6a98bjvh7rlj00ug.png"/>
          <p:cNvPicPr>
            <a:picLocks noChangeAspect="1"/>
          </p:cNvPicPr>
          <p:nvPr/>
        </p:nvPicPr>
        <p:blipFill>
          <a:blip r:embed="rId5">
            <a:alphaModFix amt="80000"/>
          </a:blip>
          <a:stretch>
            <a:fillRect/>
          </a:stretch>
        </p:blipFill>
        <p:spPr>
          <a:xfrm>
            <a:off x="1069340" y="5031105"/>
            <a:ext cx="1396365" cy="1476375"/>
          </a:xfrm>
          <a:prstGeom prst="rect">
            <a:avLst/>
          </a:prstGeom>
        </p:spPr>
      </p:pic>
      <p:pic>
        <p:nvPicPr>
          <p:cNvPr id="16" name="Image 7" descr="https://kimi-img.moonshot.cn/pub/slides/slides_tmpl/image/25-08-27-19:59:49-d2nf6d98bjvh7rlj01f0.png"/>
          <p:cNvPicPr>
            <a:picLocks noChangeAspect="1"/>
          </p:cNvPicPr>
          <p:nvPr/>
        </p:nvPicPr>
        <p:blipFill>
          <a:blip r:embed="rId6"/>
          <a:stretch>
            <a:fillRect/>
          </a:stretch>
        </p:blipFill>
        <p:spPr>
          <a:xfrm>
            <a:off x="662288" y="5641023"/>
            <a:ext cx="876300" cy="889000"/>
          </a:xfrm>
          <a:prstGeom prst="rect">
            <a:avLst/>
          </a:prstGeom>
        </p:spPr>
      </p:pic>
      <p:pic>
        <p:nvPicPr>
          <p:cNvPr id="17" name="Image 8" descr="https://kimi-img.moonshot.cn/pub/slides/slides_tmpl/image/25-08-27-19:59:33-d2nf6998bjvh7rlj00r0.png"/>
          <p:cNvPicPr>
            <a:picLocks noChangeAspect="1"/>
          </p:cNvPicPr>
          <p:nvPr/>
        </p:nvPicPr>
        <p:blipFill>
          <a:blip r:embed="rId7"/>
          <a:stretch>
            <a:fillRect/>
          </a:stretch>
        </p:blipFill>
        <p:spPr>
          <a:xfrm>
            <a:off x="1544320" y="5078730"/>
            <a:ext cx="1204595" cy="1209040"/>
          </a:xfrm>
          <a:prstGeom prst="rect">
            <a:avLst/>
          </a:prstGeom>
        </p:spPr>
      </p:pic>
      <p:pic>
        <p:nvPicPr>
          <p:cNvPr id="18" name="Image 9" descr="https://kimi-img.moonshot.cn/pub/slides/slides_tmpl/image/25-08-27-19:59:37-d2nf6a98bjvh7rlj00ug.png"/>
          <p:cNvPicPr>
            <a:picLocks noChangeAspect="1"/>
          </p:cNvPicPr>
          <p:nvPr/>
        </p:nvPicPr>
        <p:blipFill>
          <a:blip r:embed="rId5">
            <a:alphaModFix amt="80000"/>
          </a:blip>
          <a:stretch>
            <a:fillRect/>
          </a:stretch>
        </p:blipFill>
        <p:spPr>
          <a:xfrm>
            <a:off x="9723120" y="3263265"/>
            <a:ext cx="1396365" cy="1476375"/>
          </a:xfrm>
          <a:prstGeom prst="rect">
            <a:avLst/>
          </a:prstGeom>
        </p:spPr>
      </p:pic>
      <p:pic>
        <p:nvPicPr>
          <p:cNvPr id="19" name="Image 10" descr="https://kimi-img.moonshot.cn/pub/slides/slides_tmpl/image/25-08-27-19:59:49-d2nf6d98bjvh7rlj01f0.png"/>
          <p:cNvPicPr>
            <a:picLocks noChangeAspect="1"/>
          </p:cNvPicPr>
          <p:nvPr/>
        </p:nvPicPr>
        <p:blipFill>
          <a:blip r:embed="rId6"/>
          <a:stretch>
            <a:fillRect/>
          </a:stretch>
        </p:blipFill>
        <p:spPr>
          <a:xfrm>
            <a:off x="9334053" y="3858578"/>
            <a:ext cx="876300" cy="889000"/>
          </a:xfrm>
          <a:prstGeom prst="rect">
            <a:avLst/>
          </a:prstGeom>
        </p:spPr>
      </p:pic>
      <p:pic>
        <p:nvPicPr>
          <p:cNvPr id="20" name="Image 11" descr="https://kimi-img.moonshot.cn/pub/slides/slides_tmpl/image/25-08-27-19:59:33-d2nf6998bjvh7rlj00r0.png"/>
          <p:cNvPicPr>
            <a:picLocks noChangeAspect="1"/>
          </p:cNvPicPr>
          <p:nvPr/>
        </p:nvPicPr>
        <p:blipFill>
          <a:blip r:embed="rId7"/>
          <a:stretch>
            <a:fillRect/>
          </a:stretch>
        </p:blipFill>
        <p:spPr>
          <a:xfrm>
            <a:off x="10198100" y="3310890"/>
            <a:ext cx="1204595" cy="1209040"/>
          </a:xfrm>
          <a:prstGeom prst="rect">
            <a:avLst/>
          </a:prstGeom>
        </p:spPr>
      </p:pic>
      <p:sp>
        <p:nvSpPr>
          <p:cNvPr id="21" name="Text 7"/>
          <p:cNvSpPr/>
          <p:nvPr/>
        </p:nvSpPr>
        <p:spPr>
          <a:xfrm>
            <a:off x="2114550" y="1849120"/>
            <a:ext cx="688975" cy="536575"/>
          </a:xfrm>
          <a:prstGeom prst="rect">
            <a:avLst/>
          </a:prstGeom>
          <a:noFill/>
          <a:ln/>
        </p:spPr>
        <p:txBody>
          <a:bodyPr wrap="square" lIns="0" tIns="0" rIns="0" bIns="0" rtlCol="0" anchor="t"/>
          <a:lstStyle/>
          <a:p>
            <a:pPr algn="ctr">
              <a:lnSpc>
                <a:spcPct val="100000"/>
              </a:lnSpc>
            </a:pPr>
            <a:r>
              <a:rPr lang="en-US" sz="4800" dirty="0">
                <a:solidFill>
                  <a:srgbClr val="FFFFFF"/>
                </a:solidFill>
                <a:latin typeface="MiSans" pitchFamily="34" charset="0"/>
                <a:ea typeface="MiSans" pitchFamily="34" charset="-122"/>
                <a:cs typeface="MiSans" pitchFamily="34" charset="-120"/>
              </a:rPr>
              <a:t>01</a:t>
            </a:r>
            <a:endParaRPr lang="en-US" sz="1600" dirty="0"/>
          </a:p>
        </p:txBody>
      </p:sp>
      <p:sp>
        <p:nvSpPr>
          <p:cNvPr id="22" name="Text 8"/>
          <p:cNvSpPr/>
          <p:nvPr/>
        </p:nvSpPr>
        <p:spPr>
          <a:xfrm>
            <a:off x="3521075" y="1614805"/>
            <a:ext cx="7733665" cy="440055"/>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Introduction to OOP</a:t>
            </a:r>
            <a:endParaRPr lang="en-US" sz="1600" dirty="0"/>
          </a:p>
        </p:txBody>
      </p:sp>
      <p:sp>
        <p:nvSpPr>
          <p:cNvPr id="23" name="Text 9"/>
          <p:cNvSpPr/>
          <p:nvPr/>
        </p:nvSpPr>
        <p:spPr>
          <a:xfrm>
            <a:off x="1458595" y="3715385"/>
            <a:ext cx="7795260" cy="1079500"/>
          </a:xfrm>
          <a:prstGeom prst="rect">
            <a:avLst/>
          </a:prstGeom>
          <a:noFill/>
          <a:ln/>
        </p:spPr>
        <p:txBody>
          <a:bodyPr wrap="square" lIns="0" tIns="0" rIns="0" bIns="0" rtlCol="0" anchor="t"/>
          <a:lstStyle/>
          <a:p>
            <a:pPr algn="r">
              <a:lnSpc>
                <a:spcPct val="150000"/>
              </a:lnSpc>
            </a:pPr>
            <a:r>
              <a:rPr lang="en-US" sz="1400" dirty="0">
                <a:solidFill>
                  <a:srgbClr val="262626"/>
                </a:solidFill>
                <a:latin typeface="MiSans" pitchFamily="34" charset="0"/>
                <a:ea typeface="MiSans" pitchFamily="34" charset="-122"/>
                <a:cs typeface="MiSans" pitchFamily="34" charset="-120"/>
              </a:rPr>
              <a:t>Object-oriented programming (OOP) is a paradigm that uses objects and classes to structure code. It promotes modularity and reusability, making complex programs easier to manage and maintain.</a:t>
            </a:r>
            <a:endParaRPr lang="en-US" sz="1600" dirty="0"/>
          </a:p>
        </p:txBody>
      </p:sp>
      <p:sp>
        <p:nvSpPr>
          <p:cNvPr id="24" name="Text 10"/>
          <p:cNvSpPr/>
          <p:nvPr/>
        </p:nvSpPr>
        <p:spPr>
          <a:xfrm>
            <a:off x="10387965" y="3547745"/>
            <a:ext cx="866140" cy="536575"/>
          </a:xfrm>
          <a:prstGeom prst="rect">
            <a:avLst/>
          </a:prstGeom>
          <a:noFill/>
          <a:ln/>
        </p:spPr>
        <p:txBody>
          <a:bodyPr wrap="square" lIns="0" tIns="0" rIns="0" bIns="0" rtlCol="0" anchor="t"/>
          <a:lstStyle/>
          <a:p>
            <a:pPr algn="ctr">
              <a:lnSpc>
                <a:spcPct val="100000"/>
              </a:lnSpc>
            </a:pPr>
            <a:r>
              <a:rPr lang="en-US" sz="4800" dirty="0">
                <a:solidFill>
                  <a:srgbClr val="FFFFFF"/>
                </a:solidFill>
                <a:latin typeface="MiSans" pitchFamily="34" charset="0"/>
                <a:ea typeface="MiSans" pitchFamily="34" charset="-122"/>
                <a:cs typeface="MiSans" pitchFamily="34" charset="-120"/>
              </a:rPr>
              <a:t>02</a:t>
            </a:r>
            <a:endParaRPr lang="en-US" sz="1600" dirty="0"/>
          </a:p>
        </p:txBody>
      </p:sp>
      <p:sp>
        <p:nvSpPr>
          <p:cNvPr id="25" name="Text 11"/>
          <p:cNvSpPr/>
          <p:nvPr/>
        </p:nvSpPr>
        <p:spPr>
          <a:xfrm>
            <a:off x="1458595" y="3363595"/>
            <a:ext cx="7795260" cy="363220"/>
          </a:xfrm>
          <a:prstGeom prst="rect">
            <a:avLst/>
          </a:prstGeom>
          <a:noFill/>
          <a:ln/>
        </p:spPr>
        <p:txBody>
          <a:bodyPr wrap="square" lIns="0" tIns="0" rIns="0" bIns="0" rtlCol="0" anchor="t"/>
          <a:lstStyle/>
          <a:p>
            <a:pPr algn="r">
              <a:lnSpc>
                <a:spcPct val="100000"/>
              </a:lnSpc>
            </a:pPr>
            <a:r>
              <a:rPr lang="en-US" sz="2000" dirty="0">
                <a:solidFill>
                  <a:srgbClr val="577FD2"/>
                </a:solidFill>
                <a:latin typeface="MiSans" pitchFamily="34" charset="0"/>
                <a:ea typeface="MiSans" pitchFamily="34" charset="-122"/>
                <a:cs typeface="MiSans" pitchFamily="34" charset="-120"/>
              </a:rPr>
              <a:t>Objects and Classes</a:t>
            </a:r>
            <a:endParaRPr lang="en-US" sz="1600" dirty="0"/>
          </a:p>
        </p:txBody>
      </p:sp>
      <p:sp>
        <p:nvSpPr>
          <p:cNvPr id="26" name="Text 12"/>
          <p:cNvSpPr/>
          <p:nvPr/>
        </p:nvSpPr>
        <p:spPr>
          <a:xfrm>
            <a:off x="3521075" y="1966595"/>
            <a:ext cx="7795260" cy="112014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In OOP, objects are instances of classes. Classes act as blueprints, defining the structure and behavior of objects. This allows you to create multiple objects with similar properties and methods.</a:t>
            </a:r>
            <a:endParaRPr lang="en-US" sz="1600" dirty="0"/>
          </a:p>
        </p:txBody>
      </p:sp>
      <p:sp>
        <p:nvSpPr>
          <p:cNvPr id="27" name="Text 13"/>
          <p:cNvSpPr/>
          <p:nvPr/>
        </p:nvSpPr>
        <p:spPr>
          <a:xfrm>
            <a:off x="1711325" y="5327015"/>
            <a:ext cx="866140" cy="536575"/>
          </a:xfrm>
          <a:prstGeom prst="rect">
            <a:avLst/>
          </a:prstGeom>
          <a:noFill/>
          <a:ln/>
        </p:spPr>
        <p:txBody>
          <a:bodyPr wrap="square" lIns="0" tIns="0" rIns="0" bIns="0" rtlCol="0" anchor="t"/>
          <a:lstStyle/>
          <a:p>
            <a:pPr algn="ctr">
              <a:lnSpc>
                <a:spcPct val="100000"/>
              </a:lnSpc>
            </a:pPr>
            <a:r>
              <a:rPr lang="en-US" sz="4800" dirty="0">
                <a:solidFill>
                  <a:srgbClr val="FFFFFF"/>
                </a:solidFill>
                <a:latin typeface="MiSans" pitchFamily="34" charset="0"/>
                <a:ea typeface="MiSans" pitchFamily="34" charset="-122"/>
                <a:cs typeface="MiSans" pitchFamily="34" charset="-120"/>
              </a:rPr>
              <a:t>03</a:t>
            </a:r>
            <a:endParaRPr lang="en-US" sz="1600" dirty="0"/>
          </a:p>
        </p:txBody>
      </p:sp>
      <p:sp>
        <p:nvSpPr>
          <p:cNvPr id="28" name="Text 14"/>
          <p:cNvSpPr/>
          <p:nvPr/>
        </p:nvSpPr>
        <p:spPr>
          <a:xfrm>
            <a:off x="3225165" y="5093970"/>
            <a:ext cx="7794625" cy="366395"/>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Example Comparison</a:t>
            </a:r>
            <a:endParaRPr lang="en-US" sz="1600" dirty="0"/>
          </a:p>
        </p:txBody>
      </p:sp>
      <p:sp>
        <p:nvSpPr>
          <p:cNvPr id="29" name="Text 15"/>
          <p:cNvSpPr/>
          <p:nvPr/>
        </p:nvSpPr>
        <p:spPr>
          <a:xfrm>
            <a:off x="3225165" y="5445760"/>
            <a:ext cx="7795260" cy="109537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Compare a dictionary storing car details with a Car class. The class includes methods like drive() and refuel(), demonstrating how OOP bundles data and behavior into a single, organized structure.</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50-d2nf6dh8bjvh7rlj01h0.png"/>
          <p:cNvPicPr>
            <a:picLocks noChangeAspect="1"/>
          </p:cNvPicPr>
          <p:nvPr/>
        </p:nvPicPr>
        <p:blipFill>
          <a:blip r:embed="rId3">
            <a:alphaModFix amt="60000"/>
          </a:blip>
          <a:stretch>
            <a:fillRect/>
          </a:stretch>
        </p:blipFill>
        <p:spPr>
          <a:xfrm>
            <a:off x="-240665" y="-157480"/>
            <a:ext cx="12669520" cy="7191375"/>
          </a:xfrm>
          <a:prstGeom prst="rect">
            <a:avLst/>
          </a:prstGeom>
        </p:spPr>
      </p:pic>
      <p:sp>
        <p:nvSpPr>
          <p:cNvPr id="3" name="Text 0"/>
          <p:cNvSpPr/>
          <p:nvPr/>
        </p:nvSpPr>
        <p:spPr>
          <a:xfrm>
            <a:off x="1016000" y="812800"/>
            <a:ext cx="1064958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Crafting Your First Class</a:t>
            </a:r>
            <a:endParaRPr lang="en-US" sz="1600" dirty="0"/>
          </a:p>
        </p:txBody>
      </p:sp>
      <p:pic>
        <p:nvPicPr>
          <p:cNvPr id="4" name="Image 1" descr="https://kimi-img.moonshot.cn/pub/slides/slides_tmpl/image/25-08-27-19:59:33-d2nf6998bjvh7rlj00r0.png"/>
          <p:cNvPicPr>
            <a:picLocks noChangeAspect="1"/>
          </p:cNvPicPr>
          <p:nvPr/>
        </p:nvPicPr>
        <p:blipFill>
          <a:blip r:embed="rId4"/>
          <a:stretch>
            <a:fillRect/>
          </a:stretch>
        </p:blipFill>
        <p:spPr>
          <a:xfrm>
            <a:off x="1458595" y="1953895"/>
            <a:ext cx="688340" cy="691515"/>
          </a:xfrm>
          <a:prstGeom prst="rect">
            <a:avLst/>
          </a:prstGeom>
        </p:spPr>
      </p:pic>
      <p:pic>
        <p:nvPicPr>
          <p:cNvPr id="5" name="Image 2" descr="https://kimi-img.moonshot.cn/pub/slides/slides_tmpl/image/25-08-27-19:59:33-d2nf6998bjvh7rlj00r0.png"/>
          <p:cNvPicPr>
            <a:picLocks noChangeAspect="1"/>
          </p:cNvPicPr>
          <p:nvPr/>
        </p:nvPicPr>
        <p:blipFill>
          <a:blip r:embed="rId4"/>
          <a:stretch>
            <a:fillRect/>
          </a:stretch>
        </p:blipFill>
        <p:spPr>
          <a:xfrm>
            <a:off x="1458595" y="3961130"/>
            <a:ext cx="688340" cy="691515"/>
          </a:xfrm>
          <a:prstGeom prst="rect">
            <a:avLst/>
          </a:prstGeom>
        </p:spPr>
      </p:pic>
      <p:sp>
        <p:nvSpPr>
          <p:cNvPr id="6" name="Shape 1"/>
          <p:cNvSpPr/>
          <p:nvPr/>
        </p:nvSpPr>
        <p:spPr>
          <a:xfrm>
            <a:off x="1807845" y="2580640"/>
            <a:ext cx="0" cy="1470660"/>
          </a:xfrm>
          <a:prstGeom prst="line">
            <a:avLst/>
          </a:prstGeom>
          <a:noFill/>
          <a:ln w="19050">
            <a:gradFill flip="none" rotWithShape="1">
              <a:gsLst>
                <a:gs pos="0">
                  <a:srgbClr val="2F5BEE">
                    <a:alpha val="61000"/>
                  </a:srgbClr>
                </a:gs>
                <a:gs pos="100000">
                  <a:srgbClr val="8DD4FB">
                    <a:alpha val="0"/>
                  </a:srgbClr>
                </a:gs>
              </a:gsLst>
              <a:path path="circle">
                <a:fillToRect l="50000" t="50000" r="50000" b="50000"/>
              </a:path>
            </a:gradFill>
            <a:prstDash val="solid"/>
            <a:headEnd type="none"/>
            <a:tailEnd type="none"/>
          </a:ln>
        </p:spPr>
      </p:sp>
      <p:sp>
        <p:nvSpPr>
          <p:cNvPr id="7" name="Text 2"/>
          <p:cNvSpPr/>
          <p:nvPr/>
        </p:nvSpPr>
        <p:spPr>
          <a:xfrm>
            <a:off x="1463040" y="204406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8" name="Text 3"/>
          <p:cNvSpPr/>
          <p:nvPr/>
        </p:nvSpPr>
        <p:spPr>
          <a:xfrm>
            <a:off x="2770505" y="1993265"/>
            <a:ext cx="7732395" cy="588010"/>
          </a:xfrm>
          <a:prstGeom prst="rect">
            <a:avLst/>
          </a:prstGeom>
          <a:noFill/>
          <a:ln/>
        </p:spPr>
        <p:txBody>
          <a:bodyPr wrap="square" lIns="0" tIns="0" rIns="0" bIns="0" rtlCol="0" anchor="t"/>
          <a:lstStyle/>
          <a:p>
            <a:pPr>
              <a:lnSpc>
                <a:spcPct val="150000"/>
              </a:lnSpc>
            </a:pPr>
            <a:r>
              <a:rPr lang="en-US" sz="2000" dirty="0">
                <a:solidFill>
                  <a:srgbClr val="577FD2"/>
                </a:solidFill>
                <a:latin typeface="MiSans" pitchFamily="34" charset="0"/>
                <a:ea typeface="MiSans" pitchFamily="34" charset="-122"/>
                <a:cs typeface="MiSans" pitchFamily="34" charset="-120"/>
              </a:rPr>
              <a:t>Class Syntax</a:t>
            </a:r>
            <a:endParaRPr lang="en-US" sz="1600" dirty="0"/>
          </a:p>
        </p:txBody>
      </p:sp>
      <p:sp>
        <p:nvSpPr>
          <p:cNvPr id="9" name="Text 4"/>
          <p:cNvSpPr/>
          <p:nvPr/>
        </p:nvSpPr>
        <p:spPr>
          <a:xfrm>
            <a:off x="2770505" y="2576195"/>
            <a:ext cx="7731760" cy="138493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To define a class in Python, use the class keyword followed by the class name and a colon. The __init__ method initializes the object’s attributes, and self refers to the instance itself.</a:t>
            </a:r>
            <a:endParaRPr lang="en-US" sz="1600" dirty="0"/>
          </a:p>
        </p:txBody>
      </p:sp>
      <p:sp>
        <p:nvSpPr>
          <p:cNvPr id="10" name="Text 5"/>
          <p:cNvSpPr/>
          <p:nvPr/>
        </p:nvSpPr>
        <p:spPr>
          <a:xfrm>
            <a:off x="1463040" y="405130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1" name="Text 6"/>
          <p:cNvSpPr/>
          <p:nvPr/>
        </p:nvSpPr>
        <p:spPr>
          <a:xfrm>
            <a:off x="2770505" y="4004945"/>
            <a:ext cx="7732395" cy="582930"/>
          </a:xfrm>
          <a:prstGeom prst="rect">
            <a:avLst/>
          </a:prstGeom>
          <a:noFill/>
          <a:ln/>
        </p:spPr>
        <p:txBody>
          <a:bodyPr wrap="square" lIns="0" tIns="0" rIns="0" bIns="0" rtlCol="0" anchor="t"/>
          <a:lstStyle/>
          <a:p>
            <a:pPr>
              <a:lnSpc>
                <a:spcPct val="150000"/>
              </a:lnSpc>
            </a:pPr>
            <a:r>
              <a:rPr lang="en-US" sz="2000" dirty="0">
                <a:solidFill>
                  <a:srgbClr val="577FD2"/>
                </a:solidFill>
                <a:latin typeface="MiSans" pitchFamily="34" charset="0"/>
                <a:ea typeface="MiSans" pitchFamily="34" charset="-122"/>
                <a:cs typeface="MiSans" pitchFamily="34" charset="-120"/>
              </a:rPr>
              <a:t>Example Class</a:t>
            </a:r>
            <a:endParaRPr lang="en-US" sz="1600" dirty="0"/>
          </a:p>
        </p:txBody>
      </p:sp>
      <p:sp>
        <p:nvSpPr>
          <p:cNvPr id="12" name="Text 7"/>
          <p:cNvSpPr/>
          <p:nvPr/>
        </p:nvSpPr>
        <p:spPr>
          <a:xfrm>
            <a:off x="2770505" y="4587875"/>
            <a:ext cx="7731760" cy="147066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Create a Person class with attributes name and age. Add a greet() method to print a personalized greeting. This example shows how to instantiate objects and call methods.</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51-d2nf6dp8bjvh7rlj01kg.jpg"/>
          <p:cNvPicPr>
            <a:picLocks noChangeAspect="1"/>
          </p:cNvPicPr>
          <p:nvPr/>
        </p:nvPicPr>
        <p:blipFill>
          <a:blip r:embed="rId3"/>
          <a:stretch>
            <a:fillRect/>
          </a:stretch>
        </p:blipFill>
        <p:spPr>
          <a:xfrm>
            <a:off x="0" y="0"/>
            <a:ext cx="12192000" cy="6858000"/>
          </a:xfrm>
          <a:prstGeom prst="rect">
            <a:avLst/>
          </a:prstGeom>
        </p:spPr>
      </p:pic>
      <p:sp>
        <p:nvSpPr>
          <p:cNvPr id="3" name="Text 0"/>
          <p:cNvSpPr/>
          <p:nvPr/>
        </p:nvSpPr>
        <p:spPr>
          <a:xfrm>
            <a:off x="581660" y="53213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Car Class Lab Exercise</a:t>
            </a:r>
            <a:endParaRPr lang="en-US" sz="1600" dirty="0"/>
          </a:p>
        </p:txBody>
      </p:sp>
      <p:sp>
        <p:nvSpPr>
          <p:cNvPr id="4" name="Text 1"/>
          <p:cNvSpPr/>
          <p:nvPr/>
        </p:nvSpPr>
        <p:spPr>
          <a:xfrm>
            <a:off x="619760" y="1911985"/>
            <a:ext cx="4364990" cy="401320"/>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Exercise Overview</a:t>
            </a:r>
            <a:endParaRPr lang="en-US" sz="1600" dirty="0"/>
          </a:p>
        </p:txBody>
      </p:sp>
      <p:sp>
        <p:nvSpPr>
          <p:cNvPr id="5" name="Text 2"/>
          <p:cNvSpPr/>
          <p:nvPr/>
        </p:nvSpPr>
        <p:spPr>
          <a:xfrm>
            <a:off x="619760" y="2313305"/>
            <a:ext cx="4364355" cy="176339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Build a Car class with attributes make, model, and year. Add a display_info() method to print a summary and an age() method to calculate the car’s age using the current year.</a:t>
            </a:r>
            <a:endParaRPr lang="en-US" sz="1600" dirty="0"/>
          </a:p>
        </p:txBody>
      </p:sp>
      <p:sp>
        <p:nvSpPr>
          <p:cNvPr id="6" name="Text 3"/>
          <p:cNvSpPr/>
          <p:nvPr/>
        </p:nvSpPr>
        <p:spPr>
          <a:xfrm>
            <a:off x="619760" y="4252595"/>
            <a:ext cx="4364355" cy="401955"/>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Method Implementation</a:t>
            </a:r>
            <a:endParaRPr lang="en-US" sz="1600" dirty="0"/>
          </a:p>
        </p:txBody>
      </p:sp>
      <p:sp>
        <p:nvSpPr>
          <p:cNvPr id="7" name="Text 4"/>
          <p:cNvSpPr/>
          <p:nvPr/>
        </p:nvSpPr>
        <p:spPr>
          <a:xfrm>
            <a:off x="619760" y="4653915"/>
            <a:ext cx="4364355" cy="176339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Implement the display_info() method to neatly print car details. Use the datetime module to get the current year and calculate the car’s age in the age() method.</a:t>
            </a:r>
            <a:endParaRPr lang="en-US" sz="1600" dirty="0"/>
          </a:p>
        </p:txBody>
      </p:sp>
      <p:sp>
        <p:nvSpPr>
          <p:cNvPr id="8" name="Text 5"/>
          <p:cNvSpPr/>
          <p:nvPr/>
        </p:nvSpPr>
        <p:spPr>
          <a:xfrm>
            <a:off x="7247890" y="1911985"/>
            <a:ext cx="4364990" cy="402590"/>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Instantiation</a:t>
            </a:r>
            <a:endParaRPr lang="en-US" sz="1600" dirty="0"/>
          </a:p>
        </p:txBody>
      </p:sp>
      <p:sp>
        <p:nvSpPr>
          <p:cNvPr id="9" name="Text 6"/>
          <p:cNvSpPr/>
          <p:nvPr/>
        </p:nvSpPr>
        <p:spPr>
          <a:xfrm>
            <a:off x="7247890" y="2313305"/>
            <a:ext cx="4364355" cy="176339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Create Car objects using the class. Pass make, model, and year as arguments to the constructor. Call display_info() and age() methods on these objects.</a:t>
            </a:r>
            <a:endParaRPr lang="en-US" sz="1600" dirty="0"/>
          </a:p>
        </p:txBody>
      </p:sp>
      <p:sp>
        <p:nvSpPr>
          <p:cNvPr id="10" name="Text 7"/>
          <p:cNvSpPr/>
          <p:nvPr/>
        </p:nvSpPr>
        <p:spPr>
          <a:xfrm>
            <a:off x="7247890" y="4252595"/>
            <a:ext cx="4364355" cy="401320"/>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Challenge Extension</a:t>
            </a:r>
            <a:endParaRPr lang="en-US" sz="1600" dirty="0"/>
          </a:p>
        </p:txBody>
      </p:sp>
      <p:sp>
        <p:nvSpPr>
          <p:cNvPr id="11" name="Text 8"/>
          <p:cNvSpPr/>
          <p:nvPr/>
        </p:nvSpPr>
        <p:spPr>
          <a:xfrm>
            <a:off x="7247890" y="4653915"/>
            <a:ext cx="4364355" cy="176339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Optional challenge: add a method to update the car’s mileage. This exercise reinforces attribute access, method definition, and basic datetime usage.</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pic>
        <p:nvPicPr>
          <p:cNvPr id="6"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7" name="Text 0"/>
          <p:cNvSpPr/>
          <p:nvPr/>
        </p:nvSpPr>
        <p:spPr>
          <a:xfrm>
            <a:off x="8197052" y="2654618"/>
            <a:ext cx="1618942" cy="1431330"/>
          </a:xfrm>
          <a:prstGeom prst="rect">
            <a:avLst/>
          </a:prstGeom>
          <a:noFill/>
          <a:ln/>
        </p:spPr>
        <p:txBody>
          <a:bodyPr wrap="square" lIns="91440" tIns="45720" rIns="91440" bIns="45720" rtlCol="0" anchor="t">
            <a:spAutoFit/>
          </a:bodyPr>
          <a:lstStyle/>
          <a:p>
            <a:pPr algn="ctr">
              <a:lnSpc>
                <a:spcPct val="100000"/>
              </a:lnSpc>
            </a:pPr>
            <a:r>
              <a:rPr lang="en-US" sz="8500" dirty="0">
                <a:solidFill>
                  <a:srgbClr val="F2F7FA"/>
                </a:solidFill>
                <a:latin typeface="Noto Sans SC" pitchFamily="34" charset="0"/>
                <a:ea typeface="Noto Sans SC" pitchFamily="34" charset="-122"/>
                <a:cs typeface="Noto Sans SC" pitchFamily="34" charset="-120"/>
              </a:rPr>
              <a:t>02</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pPr>
              <a:lnSpc>
                <a:spcPct val="100000"/>
              </a:lnSpc>
            </a:pPr>
            <a:r>
              <a:rPr lang="en-US" sz="3400" dirty="0">
                <a:solidFill>
                  <a:srgbClr val="0D0D0D"/>
                </a:solidFill>
                <a:latin typeface="MiSans" pitchFamily="34" charset="0"/>
                <a:ea typeface="MiSans" pitchFamily="34" charset="-122"/>
                <a:cs typeface="MiSans" pitchFamily="34" charset="-120"/>
              </a:rPr>
              <a:t>Standard Libraries</a:t>
            </a:r>
            <a:endParaRPr lang="en-US" sz="1600" dirty="0"/>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0"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9-d2nf6ap8bjvh7rlj011g.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4-d2nf69h8bjvh7rlj00tg.png"/>
          <p:cNvPicPr>
            <a:picLocks noChangeAspect="1"/>
          </p:cNvPicPr>
          <p:nvPr/>
        </p:nvPicPr>
        <p:blipFill>
          <a:blip r:embed="rId4"/>
          <a:stretch>
            <a:fillRect/>
          </a:stretch>
        </p:blipFill>
        <p:spPr>
          <a:xfrm>
            <a:off x="-26670" y="2538730"/>
            <a:ext cx="8061960" cy="3488055"/>
          </a:xfrm>
          <a:prstGeom prst="rect">
            <a:avLst/>
          </a:prstGeom>
        </p:spPr>
      </p:pic>
      <p:sp>
        <p:nvSpPr>
          <p:cNvPr id="4" name="Shape 0"/>
          <p:cNvSpPr/>
          <p:nvPr/>
        </p:nvSpPr>
        <p:spPr>
          <a:xfrm>
            <a:off x="576149" y="498250"/>
            <a:ext cx="209306" cy="42231"/>
          </a:xfrm>
          <a:prstGeom prst="rect">
            <a:avLst/>
          </a:prstGeom>
          <a:solidFill>
            <a:srgbClr val="2F5BEE"/>
          </a:solidFill>
          <a:ln w="19050">
            <a:solidFill>
              <a:srgbClr val="4874CB"/>
            </a:solidFill>
            <a:prstDash val="solid"/>
          </a:ln>
        </p:spPr>
      </p:sp>
      <p:sp>
        <p:nvSpPr>
          <p:cNvPr id="5" name="Text 1"/>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2"/>
          <p:cNvSpPr/>
          <p:nvPr/>
        </p:nvSpPr>
        <p:spPr>
          <a:xfrm>
            <a:off x="576149" y="595224"/>
            <a:ext cx="209306" cy="42231"/>
          </a:xfrm>
          <a:prstGeom prst="rect">
            <a:avLst/>
          </a:prstGeom>
          <a:solidFill>
            <a:srgbClr val="2F5BEE"/>
          </a:solidFill>
          <a:ln w="19050">
            <a:solidFill>
              <a:srgbClr val="4874CB"/>
            </a:solidFill>
            <a:prstDash val="solid"/>
          </a:ln>
        </p:spPr>
      </p:sp>
      <p:sp>
        <p:nvSpPr>
          <p:cNvPr id="7" name="Text 3"/>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4"/>
          <p:cNvSpPr/>
          <p:nvPr/>
        </p:nvSpPr>
        <p:spPr>
          <a:xfrm>
            <a:off x="576149" y="692198"/>
            <a:ext cx="209306" cy="42231"/>
          </a:xfrm>
          <a:prstGeom prst="rect">
            <a:avLst/>
          </a:prstGeom>
          <a:solidFill>
            <a:srgbClr val="2F5BEE"/>
          </a:solidFill>
          <a:ln w="19050">
            <a:solidFill>
              <a:srgbClr val="4874CB"/>
            </a:solidFill>
            <a:prstDash val="solid"/>
          </a:ln>
        </p:spPr>
      </p:sp>
      <p:sp>
        <p:nvSpPr>
          <p:cNvPr id="9" name="Text 5"/>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6"/>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1" name="Text 7"/>
          <p:cNvSpPr/>
          <p:nvPr/>
        </p:nvSpPr>
        <p:spPr>
          <a:xfrm>
            <a:off x="713105" y="2722245"/>
            <a:ext cx="7322820"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Random Datetime Math Trio</a:t>
            </a:r>
            <a:endParaRPr lang="en-US" sz="1600" dirty="0"/>
          </a:p>
        </p:txBody>
      </p:sp>
      <p:sp>
        <p:nvSpPr>
          <p:cNvPr id="12" name="Text 8"/>
          <p:cNvSpPr/>
          <p:nvPr/>
        </p:nvSpPr>
        <p:spPr>
          <a:xfrm>
            <a:off x="713105" y="3688715"/>
            <a:ext cx="6583045" cy="457200"/>
          </a:xfrm>
          <a:prstGeom prst="rect">
            <a:avLst/>
          </a:prstGeom>
          <a:noFill/>
          <a:ln/>
        </p:spPr>
        <p:txBody>
          <a:bodyPr wrap="square" lIns="0" tIns="0" rIns="0" bIns="0" rtlCol="0" anchor="t">
            <a:spAutoFit/>
          </a:bodyPr>
          <a:lstStyle/>
          <a:p>
            <a:pPr>
              <a:lnSpc>
                <a:spcPct val="150000"/>
              </a:lnSpc>
            </a:pPr>
            <a:r>
              <a:rPr lang="en-US" sz="2000" dirty="0">
                <a:solidFill>
                  <a:srgbClr val="577FD2"/>
                </a:solidFill>
                <a:latin typeface="MiSans" pitchFamily="34" charset="0"/>
                <a:ea typeface="MiSans" pitchFamily="34" charset="-122"/>
                <a:cs typeface="MiSans" pitchFamily="34" charset="-120"/>
              </a:rPr>
              <a:t>Standard Libraries</a:t>
            </a:r>
            <a:endParaRPr lang="en-US" sz="1600" dirty="0"/>
          </a:p>
        </p:txBody>
      </p:sp>
      <p:sp>
        <p:nvSpPr>
          <p:cNvPr id="13" name="Text 9"/>
          <p:cNvSpPr/>
          <p:nvPr/>
        </p:nvSpPr>
        <p:spPr>
          <a:xfrm>
            <a:off x="713105" y="4150360"/>
            <a:ext cx="6583680" cy="173609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Python’s standard libraries provide powerful tools without needing external packages. The random module generates random numbers, datetime handles dates and times, and math offers functions like sqrt and factorial.</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sp>
        <p:nvSpPr>
          <p:cNvPr id="3" name="Text 0"/>
          <p:cNvSpPr/>
          <p:nvPr/>
        </p:nvSpPr>
        <p:spPr>
          <a:xfrm>
            <a:off x="856298" y="657860"/>
            <a:ext cx="10479405" cy="822920"/>
          </a:xfrm>
          <a:prstGeom prst="rect">
            <a:avLst/>
          </a:prstGeom>
          <a:noFill/>
          <a:ln/>
        </p:spPr>
        <p:txBody>
          <a:bodyPr wrap="square" lIns="0" tIns="0" rIns="0" bIns="0" rtlCol="0" anchor="t">
            <a:spAutoFit/>
          </a:bodyPr>
          <a:lstStyle/>
          <a:p>
            <a:pPr algn="ctr">
              <a:lnSpc>
                <a:spcPct val="150000"/>
              </a:lnSpc>
            </a:pPr>
            <a:r>
              <a:rPr lang="en-US" sz="3600" dirty="0">
                <a:solidFill>
                  <a:srgbClr val="0D0D0D"/>
                </a:solidFill>
                <a:latin typeface="MiSans" pitchFamily="34" charset="0"/>
                <a:ea typeface="MiSans" pitchFamily="34" charset="-122"/>
                <a:cs typeface="MiSans" pitchFamily="34" charset="-120"/>
              </a:rPr>
              <a:t>Optional Powerhouses</a:t>
            </a:r>
            <a:endParaRPr lang="en-US" sz="1600" dirty="0"/>
          </a:p>
        </p:txBody>
      </p:sp>
      <p:sp>
        <p:nvSpPr>
          <p:cNvPr id="4" name="Shape 1"/>
          <p:cNvSpPr/>
          <p:nvPr/>
        </p:nvSpPr>
        <p:spPr>
          <a:xfrm>
            <a:off x="576149" y="498250"/>
            <a:ext cx="209306" cy="42231"/>
          </a:xfrm>
          <a:prstGeom prst="rect">
            <a:avLst/>
          </a:prstGeom>
          <a:solidFill>
            <a:srgbClr val="92ABDF"/>
          </a:solidFill>
          <a:ln w="12700">
            <a:solidFill>
              <a:srgbClr val="92ABDF"/>
            </a:solidFill>
            <a:prstDash val="solid"/>
          </a:ln>
        </p:spPr>
      </p:sp>
      <p:sp>
        <p:nvSpPr>
          <p:cNvPr id="5" name="Text 2"/>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576149" y="595224"/>
            <a:ext cx="209306" cy="42231"/>
          </a:xfrm>
          <a:prstGeom prst="rect">
            <a:avLst/>
          </a:prstGeom>
          <a:solidFill>
            <a:srgbClr val="92ABDF"/>
          </a:solidFill>
          <a:ln w="12700">
            <a:solidFill>
              <a:srgbClr val="92ABDF"/>
            </a:solidFill>
            <a:prstDash val="solid"/>
          </a:ln>
        </p:spPr>
      </p:sp>
      <p:sp>
        <p:nvSpPr>
          <p:cNvPr id="7" name="Text 4"/>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576149" y="692198"/>
            <a:ext cx="209306" cy="42231"/>
          </a:xfrm>
          <a:prstGeom prst="rect">
            <a:avLst/>
          </a:prstGeom>
          <a:solidFill>
            <a:srgbClr val="92ABDF"/>
          </a:solidFill>
          <a:ln w="12700">
            <a:solidFill>
              <a:srgbClr val="92ABDF"/>
            </a:solidFill>
            <a:prstDash val="solid"/>
          </a:ln>
        </p:spPr>
      </p:sp>
      <p:sp>
        <p:nvSpPr>
          <p:cNvPr id="9" name="Text 6"/>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1" descr="https://kimi-img.moonshot.cn/pub/slides/slides_tmpl/image/25-08-27-19:59:30-d2nf68h8bjvh7rlj00pg.png"/>
          <p:cNvPicPr>
            <a:picLocks noChangeAspect="1"/>
          </p:cNvPicPr>
          <p:nvPr/>
        </p:nvPicPr>
        <p:blipFill>
          <a:blip r:embed="rId4">
            <a:alphaModFix amt="40000"/>
          </a:blip>
          <a:stretch>
            <a:fillRect/>
          </a:stretch>
        </p:blipFill>
        <p:spPr>
          <a:xfrm flipV="1">
            <a:off x="10751820" y="428625"/>
            <a:ext cx="762000" cy="76200"/>
          </a:xfrm>
          <a:prstGeom prst="rect">
            <a:avLst/>
          </a:prstGeom>
        </p:spPr>
      </p:pic>
      <p:pic>
        <p:nvPicPr>
          <p:cNvPr id="11" name="Image 2" descr="https://kimi-img.moonshot.cn/pub/slides/slides_tmpl/image/25-08-27-19:59:30-d2nf68h8bjvh7rlj00pg.png"/>
          <p:cNvPicPr>
            <a:picLocks noChangeAspect="1"/>
          </p:cNvPicPr>
          <p:nvPr/>
        </p:nvPicPr>
        <p:blipFill>
          <a:blip r:embed="rId4">
            <a:alphaModFix amt="40000"/>
          </a:blip>
          <a:stretch>
            <a:fillRect/>
          </a:stretch>
        </p:blipFill>
        <p:spPr>
          <a:xfrm flipV="1">
            <a:off x="10751820" y="559435"/>
            <a:ext cx="762000" cy="76200"/>
          </a:xfrm>
          <a:prstGeom prst="rect">
            <a:avLst/>
          </a:prstGeom>
        </p:spPr>
      </p:pic>
      <p:sp>
        <p:nvSpPr>
          <p:cNvPr id="12" name="Shape 7"/>
          <p:cNvSpPr/>
          <p:nvPr/>
        </p:nvSpPr>
        <p:spPr>
          <a:xfrm>
            <a:off x="774065" y="1918970"/>
            <a:ext cx="3388995" cy="4514850"/>
          </a:xfrm>
          <a:prstGeom prst="roundRect">
            <a:avLst>
              <a:gd name="adj" fmla="val 7194"/>
            </a:avLst>
          </a:prstGeom>
          <a:gradFill flip="none" rotWithShape="1">
            <a:gsLst>
              <a:gs pos="0">
                <a:srgbClr val="2F5BEE">
                  <a:alpha val="17000"/>
                </a:srgbClr>
              </a:gs>
              <a:gs pos="57000">
                <a:srgbClr val="EAEEF4">
                  <a:alpha val="0"/>
                </a:srgbClr>
              </a:gs>
              <a:gs pos="100000">
                <a:srgbClr val="FFFFFF"/>
              </a:gs>
            </a:gsLst>
            <a:lin ang="16200000" scaled="1"/>
          </a:gradFill>
          <a:ln/>
        </p:spPr>
      </p:sp>
      <p:sp>
        <p:nvSpPr>
          <p:cNvPr id="13" name="Text 8"/>
          <p:cNvSpPr/>
          <p:nvPr/>
        </p:nvSpPr>
        <p:spPr>
          <a:xfrm>
            <a:off x="774065" y="1918970"/>
            <a:ext cx="3388995" cy="4514850"/>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3" descr="https://kimi-img.moonshot.cn/pub/slides/slides_tmpl/image/25-08-27-19:59:33-d2nf6998bjvh7rlj00r0.png"/>
          <p:cNvPicPr>
            <a:picLocks noChangeAspect="1"/>
          </p:cNvPicPr>
          <p:nvPr/>
        </p:nvPicPr>
        <p:blipFill>
          <a:blip r:embed="rId5"/>
          <a:stretch>
            <a:fillRect/>
          </a:stretch>
        </p:blipFill>
        <p:spPr>
          <a:xfrm>
            <a:off x="2160905" y="2049780"/>
            <a:ext cx="688340" cy="691515"/>
          </a:xfrm>
          <a:prstGeom prst="rect">
            <a:avLst/>
          </a:prstGeom>
        </p:spPr>
      </p:pic>
      <p:pic>
        <p:nvPicPr>
          <p:cNvPr id="15" name="Image 4" descr="https://kimi-img.moonshot.cn/pub/slides/slides_tmpl/image/25-08-27-19:59:47-d2nf6cp8bjvh7rlj01c0.png"/>
          <p:cNvPicPr>
            <a:picLocks noChangeAspect="1"/>
          </p:cNvPicPr>
          <p:nvPr/>
        </p:nvPicPr>
        <p:blipFill>
          <a:blip r:embed="rId6"/>
          <a:stretch>
            <a:fillRect/>
          </a:stretch>
        </p:blipFill>
        <p:spPr>
          <a:xfrm>
            <a:off x="1856740" y="2232025"/>
            <a:ext cx="1288415" cy="330200"/>
          </a:xfrm>
          <a:prstGeom prst="rect">
            <a:avLst/>
          </a:prstGeom>
        </p:spPr>
      </p:pic>
      <p:sp>
        <p:nvSpPr>
          <p:cNvPr id="16" name="Shape 9"/>
          <p:cNvSpPr/>
          <p:nvPr/>
        </p:nvSpPr>
        <p:spPr>
          <a:xfrm>
            <a:off x="4437380" y="1918335"/>
            <a:ext cx="3388995" cy="4514850"/>
          </a:xfrm>
          <a:prstGeom prst="roundRect">
            <a:avLst>
              <a:gd name="adj" fmla="val 7194"/>
            </a:avLst>
          </a:prstGeom>
          <a:gradFill flip="none" rotWithShape="1">
            <a:gsLst>
              <a:gs pos="0">
                <a:srgbClr val="2F5BEE">
                  <a:alpha val="17000"/>
                </a:srgbClr>
              </a:gs>
              <a:gs pos="57000">
                <a:srgbClr val="EAEEF4">
                  <a:alpha val="0"/>
                </a:srgbClr>
              </a:gs>
              <a:gs pos="100000">
                <a:srgbClr val="FFFFFF"/>
              </a:gs>
            </a:gsLst>
            <a:lin ang="16200000" scaled="1"/>
          </a:gradFill>
          <a:ln/>
        </p:spPr>
      </p:sp>
      <p:sp>
        <p:nvSpPr>
          <p:cNvPr id="17" name="Text 10"/>
          <p:cNvSpPr/>
          <p:nvPr/>
        </p:nvSpPr>
        <p:spPr>
          <a:xfrm>
            <a:off x="4437380" y="1918335"/>
            <a:ext cx="3388995" cy="4514850"/>
          </a:xfrm>
          <a:prstGeom prst="rect">
            <a:avLst/>
          </a:prstGeom>
          <a:noFill/>
          <a:ln/>
        </p:spPr>
        <p:txBody>
          <a:bodyPr wrap="square" lIns="45720" tIns="91440" rIns="91440" bIns="45720" rtlCol="0" anchor="ctr"/>
          <a:lstStyle/>
          <a:p>
            <a:pPr>
              <a:lnSpc>
                <a:spcPct val="100000"/>
              </a:lnSpc>
            </a:pPr>
            <a:endParaRPr lang="en-US" sz="1600" dirty="0"/>
          </a:p>
        </p:txBody>
      </p:sp>
      <p:pic>
        <p:nvPicPr>
          <p:cNvPr id="18" name="Image 5" descr="https://kimi-img.moonshot.cn/pub/slides/slides_tmpl/image/25-08-27-19:59:33-d2nf6998bjvh7rlj00r0.png"/>
          <p:cNvPicPr>
            <a:picLocks noChangeAspect="1"/>
          </p:cNvPicPr>
          <p:nvPr/>
        </p:nvPicPr>
        <p:blipFill>
          <a:blip r:embed="rId5"/>
          <a:stretch>
            <a:fillRect/>
          </a:stretch>
        </p:blipFill>
        <p:spPr>
          <a:xfrm>
            <a:off x="5796280" y="2049780"/>
            <a:ext cx="688340" cy="691515"/>
          </a:xfrm>
          <a:prstGeom prst="rect">
            <a:avLst/>
          </a:prstGeom>
        </p:spPr>
      </p:pic>
      <p:pic>
        <p:nvPicPr>
          <p:cNvPr id="19" name="Image 6" descr="https://kimi-img.moonshot.cn/pub/slides/slides_tmpl/image/25-08-27-19:59:47-d2nf6cp8bjvh7rlj01c0.png"/>
          <p:cNvPicPr>
            <a:picLocks noChangeAspect="1"/>
          </p:cNvPicPr>
          <p:nvPr/>
        </p:nvPicPr>
        <p:blipFill>
          <a:blip r:embed="rId6"/>
          <a:stretch>
            <a:fillRect/>
          </a:stretch>
        </p:blipFill>
        <p:spPr>
          <a:xfrm>
            <a:off x="5492115" y="2232025"/>
            <a:ext cx="1288415" cy="330200"/>
          </a:xfrm>
          <a:prstGeom prst="rect">
            <a:avLst/>
          </a:prstGeom>
        </p:spPr>
      </p:pic>
      <p:sp>
        <p:nvSpPr>
          <p:cNvPr id="20" name="Shape 11"/>
          <p:cNvSpPr/>
          <p:nvPr/>
        </p:nvSpPr>
        <p:spPr>
          <a:xfrm>
            <a:off x="8082915" y="1918970"/>
            <a:ext cx="3388995" cy="4514850"/>
          </a:xfrm>
          <a:prstGeom prst="roundRect">
            <a:avLst>
              <a:gd name="adj" fmla="val 7194"/>
            </a:avLst>
          </a:prstGeom>
          <a:gradFill flip="none" rotWithShape="1">
            <a:gsLst>
              <a:gs pos="0">
                <a:srgbClr val="2F5BEE">
                  <a:alpha val="17000"/>
                </a:srgbClr>
              </a:gs>
              <a:gs pos="57000">
                <a:srgbClr val="EAEEF4">
                  <a:alpha val="0"/>
                </a:srgbClr>
              </a:gs>
              <a:gs pos="100000">
                <a:srgbClr val="FFFFFF"/>
              </a:gs>
            </a:gsLst>
            <a:lin ang="16200000" scaled="1"/>
          </a:gradFill>
          <a:ln/>
        </p:spPr>
      </p:sp>
      <p:sp>
        <p:nvSpPr>
          <p:cNvPr id="21" name="Text 12"/>
          <p:cNvSpPr/>
          <p:nvPr/>
        </p:nvSpPr>
        <p:spPr>
          <a:xfrm>
            <a:off x="8082915" y="1918970"/>
            <a:ext cx="3388995" cy="4514850"/>
          </a:xfrm>
          <a:prstGeom prst="rect">
            <a:avLst/>
          </a:prstGeom>
          <a:noFill/>
          <a:ln/>
        </p:spPr>
        <p:txBody>
          <a:bodyPr wrap="square" lIns="45720" tIns="91440" rIns="91440" bIns="45720" rtlCol="0" anchor="ctr"/>
          <a:lstStyle/>
          <a:p>
            <a:pPr>
              <a:lnSpc>
                <a:spcPct val="100000"/>
              </a:lnSpc>
            </a:pPr>
            <a:endParaRPr lang="en-US" sz="1600" dirty="0"/>
          </a:p>
        </p:txBody>
      </p:sp>
      <p:pic>
        <p:nvPicPr>
          <p:cNvPr id="22" name="Image 7" descr="https://kimi-img.moonshot.cn/pub/slides/slides_tmpl/image/25-08-27-19:59:33-d2nf6998bjvh7rlj00r0.png"/>
          <p:cNvPicPr>
            <a:picLocks noChangeAspect="1"/>
          </p:cNvPicPr>
          <p:nvPr/>
        </p:nvPicPr>
        <p:blipFill>
          <a:blip r:embed="rId5"/>
          <a:stretch>
            <a:fillRect/>
          </a:stretch>
        </p:blipFill>
        <p:spPr>
          <a:xfrm>
            <a:off x="9436735" y="2049780"/>
            <a:ext cx="688340" cy="691515"/>
          </a:xfrm>
          <a:prstGeom prst="rect">
            <a:avLst/>
          </a:prstGeom>
        </p:spPr>
      </p:pic>
      <p:pic>
        <p:nvPicPr>
          <p:cNvPr id="23" name="Image 8" descr="https://kimi-img.moonshot.cn/pub/slides/slides_tmpl/image/25-08-27-19:59:47-d2nf6cp8bjvh7rlj01c0.png"/>
          <p:cNvPicPr>
            <a:picLocks noChangeAspect="1"/>
          </p:cNvPicPr>
          <p:nvPr/>
        </p:nvPicPr>
        <p:blipFill>
          <a:blip r:embed="rId6"/>
          <a:stretch>
            <a:fillRect/>
          </a:stretch>
        </p:blipFill>
        <p:spPr>
          <a:xfrm>
            <a:off x="9132570" y="2232025"/>
            <a:ext cx="1288415" cy="330200"/>
          </a:xfrm>
          <a:prstGeom prst="rect">
            <a:avLst/>
          </a:prstGeom>
        </p:spPr>
      </p:pic>
      <p:sp>
        <p:nvSpPr>
          <p:cNvPr id="24" name="Text 13"/>
          <p:cNvSpPr/>
          <p:nvPr/>
        </p:nvSpPr>
        <p:spPr>
          <a:xfrm>
            <a:off x="2152015" y="213614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25" name="Text 14"/>
          <p:cNvSpPr/>
          <p:nvPr/>
        </p:nvSpPr>
        <p:spPr>
          <a:xfrm>
            <a:off x="1097915" y="2960370"/>
            <a:ext cx="2805430" cy="78676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Pandas for DataFrames</a:t>
            </a:r>
            <a:endParaRPr lang="en-US" sz="1600" dirty="0"/>
          </a:p>
        </p:txBody>
      </p:sp>
      <p:sp>
        <p:nvSpPr>
          <p:cNvPr id="26" name="Text 15"/>
          <p:cNvSpPr/>
          <p:nvPr/>
        </p:nvSpPr>
        <p:spPr>
          <a:xfrm>
            <a:off x="1120140" y="3669665"/>
            <a:ext cx="2761615" cy="298704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Pandas is a powerful library for data manipulation. It allows you to create DataFrames, which are table-like structures for storing and analyzing data. Easily load, manipulate, and visualize data with pandas.</a:t>
            </a:r>
            <a:endParaRPr lang="en-US" sz="1600" dirty="0"/>
          </a:p>
        </p:txBody>
      </p:sp>
      <p:sp>
        <p:nvSpPr>
          <p:cNvPr id="27" name="Text 16"/>
          <p:cNvSpPr/>
          <p:nvPr/>
        </p:nvSpPr>
        <p:spPr>
          <a:xfrm>
            <a:off x="5796915" y="214185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28" name="Text 17"/>
          <p:cNvSpPr/>
          <p:nvPr/>
        </p:nvSpPr>
        <p:spPr>
          <a:xfrm>
            <a:off x="4733290" y="2960370"/>
            <a:ext cx="2805430" cy="78676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Requests for Web Data</a:t>
            </a:r>
            <a:endParaRPr lang="en-US" sz="1600" dirty="0"/>
          </a:p>
        </p:txBody>
      </p:sp>
      <p:sp>
        <p:nvSpPr>
          <p:cNvPr id="29" name="Text 18"/>
          <p:cNvSpPr/>
          <p:nvPr/>
        </p:nvSpPr>
        <p:spPr>
          <a:xfrm>
            <a:off x="4755515" y="3669665"/>
            <a:ext cx="2761615" cy="298704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The requests library simplifies fetching data from web APIs. Use it to make HTTP requests and retrieve data in formats like JSON. Combine requests with pandas to fetch and analyze web data seamlessly.</a:t>
            </a:r>
            <a:endParaRPr lang="en-US" sz="1600" dirty="0"/>
          </a:p>
        </p:txBody>
      </p:sp>
      <p:sp>
        <p:nvSpPr>
          <p:cNvPr id="30" name="Text 19"/>
          <p:cNvSpPr/>
          <p:nvPr/>
        </p:nvSpPr>
        <p:spPr>
          <a:xfrm>
            <a:off x="9431020" y="214566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3</a:t>
            </a:r>
            <a:endParaRPr lang="en-US" sz="1600" dirty="0"/>
          </a:p>
        </p:txBody>
      </p:sp>
      <p:sp>
        <p:nvSpPr>
          <p:cNvPr id="31" name="Text 20"/>
          <p:cNvSpPr/>
          <p:nvPr/>
        </p:nvSpPr>
        <p:spPr>
          <a:xfrm>
            <a:off x="8373745" y="2960370"/>
            <a:ext cx="2805430" cy="78676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Example Usage</a:t>
            </a:r>
            <a:endParaRPr lang="en-US" sz="1600" dirty="0"/>
          </a:p>
        </p:txBody>
      </p:sp>
      <p:sp>
        <p:nvSpPr>
          <p:cNvPr id="32" name="Text 21"/>
          <p:cNvSpPr/>
          <p:nvPr/>
        </p:nvSpPr>
        <p:spPr>
          <a:xfrm>
            <a:off x="8395970" y="3669665"/>
            <a:ext cx="2761615" cy="298704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Fetch a JSON joke using requests, convert it to a DataFrame with pandas, and print the result. This demonstrates how to integrate these libraries for practical data handling tasks.</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1105</Words>
  <Application>Microsoft Office PowerPoint</Application>
  <PresentationFormat>Widescreen</PresentationFormat>
  <Paragraphs>136</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MiSans</vt:lpstr>
      <vt:lpstr>Noto Sans SC</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Weekend Python Sprint</dc:title>
  <dc:subject>Weekend Python Sprint</dc:subject>
  <dc:creator>Kimi</dc:creator>
  <cp:lastModifiedBy>Sean</cp:lastModifiedBy>
  <cp:revision>3</cp:revision>
  <dcterms:created xsi:type="dcterms:W3CDTF">2025-12-04T02:05:30Z</dcterms:created>
  <dcterms:modified xsi:type="dcterms:W3CDTF">2025-12-04T02:35:25Z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{"Label":"Weekend Python Sprint","ContentProducer":"001191110108MACG2KBH8F10000","ProduceID":"d4oeltmuvalgejian9h0","ReservedCode1":"","ContentPropagator":"001191110108MACG2KBH8F20000","PropagateID":"d4oeltmuvalgejian9h0","ReservedCode2":""}</vt:lpwstr>
  </property>
</Properties>
</file>